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4.jpe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81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52"/>
    <p:restoredTop sz="94635"/>
  </p:normalViewPr>
  <p:slideViewPr>
    <p:cSldViewPr snapToGrid="0">
      <p:cViewPr>
        <p:scale>
          <a:sx n="60" d="100"/>
          <a:sy n="60" d="100"/>
        </p:scale>
        <p:origin x="1216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8" name="Shape 2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  <a:r>
              <a:t>Jeder Mensch hat Problem-Stellen. Bei mir ist es der rechte Daumen. Den vergesse ich oft. Und ich habe sehr trockene Haut.</a:t>
            </a:r>
          </a:p>
          <a:p>
            <a:pPr>
              <a:defRPr>
                <a:latin typeface="+mj-lt"/>
                <a:ea typeface="+mj-ea"/>
                <a:cs typeface="+mj-cs"/>
                <a:sym typeface="Helvetica"/>
              </a:defRPr>
            </a:pPr>
            <a:r>
              <a:t>Beim Üben mit dem Färber sehe ich meine Problem-Stellen. Dann weiß ich: Hier muss ich besser aufpassen.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1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lick auf den Strand und das Meer von einer grasbedeckten Sanddüne"/>
          <p:cNvSpPr>
            <a:spLocks noGrp="1"/>
          </p:cNvSpPr>
          <p:nvPr>
            <p:ph type="pic" idx="21"/>
          </p:nvPr>
        </p:nvSpPr>
        <p:spPr>
          <a:xfrm>
            <a:off x="3125966" y="-393700"/>
            <a:ext cx="18135605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2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M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3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iher, der in niedriger Höhe über einen Strand fliegt, mit einem kurzen Zaun im Vordergrund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Titeltext</a:t>
            </a:r>
          </a:p>
        </p:txBody>
      </p:sp>
      <p:sp>
        <p:nvSpPr>
          <p:cNvPr id="40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4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7" name="Textebene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5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iger Weg zwischen zwei Hügeln, die ans Meer führen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67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 &amp; Livevideo –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76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7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 &amp; Livevideo –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85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86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ebene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94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Stü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andiger Weg zwischen zwei Hügeln, die ans Meer führen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Reiher, der in niedriger Höhe über einen Strand fliegt, mit einem kurzen Zaun im Vordergrund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Blick auf den Strand und das Meer von einer grasbedeckten Sanddüne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  <a:lvl2pPr marL="1025768" indent="-390768" algn="ctr">
              <a:spcBef>
                <a:spcPts val="0"/>
              </a:spcBef>
              <a:defRPr sz="3200" i="1"/>
            </a:lvl2pPr>
            <a:lvl3pPr marL="1660768" indent="-390768" algn="ctr">
              <a:spcBef>
                <a:spcPts val="0"/>
              </a:spcBef>
              <a:defRPr sz="3200" i="1"/>
            </a:lvl3pPr>
            <a:lvl4pPr marL="2295768" indent="-390768" algn="ctr">
              <a:spcBef>
                <a:spcPts val="0"/>
              </a:spcBef>
              <a:defRPr sz="3200" i="1"/>
            </a:lvl4pPr>
            <a:lvl5pPr marL="2930768" indent="-390768" algn="ctr">
              <a:spcBef>
                <a:spcPts val="0"/>
              </a:spcBef>
              <a:defRPr sz="3200" i="1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12" name="„Zitat hier eingeben.“"/>
          <p:cNvSpPr txBox="1">
            <a:spLocks noGrp="1"/>
          </p:cNvSpPr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lick auf den Strand und das Meer von einer grasbedeckten Sanddüne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Textebene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761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396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5031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666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hey@heyfair.de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gif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15.gif"/><Relationship Id="rId7" Type="http://schemas.openxmlformats.org/officeDocument/2006/relationships/image" Target="../media/image44.jpeg"/><Relationship Id="rId12" Type="http://schemas.openxmlformats.org/officeDocument/2006/relationships/image" Target="../media/image43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gif"/><Relationship Id="rId11" Type="http://schemas.openxmlformats.org/officeDocument/2006/relationships/image" Target="../media/image48.jpeg"/><Relationship Id="rId5" Type="http://schemas.openxmlformats.org/officeDocument/2006/relationships/image" Target="../media/image17.gif"/><Relationship Id="rId10" Type="http://schemas.openxmlformats.org/officeDocument/2006/relationships/image" Target="../media/image47.jpeg"/><Relationship Id="rId4" Type="http://schemas.openxmlformats.org/officeDocument/2006/relationships/image" Target="../media/image16.gif"/><Relationship Id="rId9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hyperlink" Target="mailto:e-mail@adresse.de" TargetMode="Externa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eingesetzter-Film.png" descr="eingesetzter-Fi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01209" y="-1181931"/>
            <a:ext cx="28586418" cy="1607986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40" name="Gruppieren"/>
          <p:cNvGrpSpPr/>
          <p:nvPr/>
        </p:nvGrpSpPr>
        <p:grpSpPr>
          <a:xfrm>
            <a:off x="21481658" y="12150403"/>
            <a:ext cx="2273230" cy="753915"/>
            <a:chOff x="0" y="-1"/>
            <a:chExt cx="2273228" cy="753914"/>
          </a:xfrm>
        </p:grpSpPr>
        <p:sp>
          <p:nvSpPr>
            <p:cNvPr id="138" name="Powered by:"/>
            <p:cNvSpPr txBox="1"/>
            <p:nvPr/>
          </p:nvSpPr>
          <p:spPr>
            <a:xfrm>
              <a:off x="-1" y="-2"/>
              <a:ext cx="1525268" cy="4473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rmAutofit/>
            </a:bodyPr>
            <a:lstStyle>
              <a:lvl1pPr algn="r">
                <a:spcBef>
                  <a:spcPts val="0"/>
                </a:spcBef>
                <a:defRPr sz="2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Powered by:</a:t>
              </a:r>
            </a:p>
          </p:txBody>
        </p:sp>
        <p:pic>
          <p:nvPicPr>
            <p:cNvPr id="139" name="Logo_Heyfair_white.pdf" descr="Logo_Heyfair_white.pd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7770" y="339179"/>
              <a:ext cx="1645458" cy="4147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1" name="Händehygiene Refresher Seminar…"/>
          <p:cNvSpPr txBox="1"/>
          <p:nvPr/>
        </p:nvSpPr>
        <p:spPr>
          <a:xfrm>
            <a:off x="1398670" y="3454591"/>
            <a:ext cx="11901410" cy="7237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defRPr sz="14000" b="1">
                <a:solidFill>
                  <a:srgbClr val="4C4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3133A5"/>
                </a:solidFill>
              </a:rPr>
              <a:t>Hände</a:t>
            </a:r>
            <a:r>
              <a:t> </a:t>
            </a:r>
            <a:r>
              <a:rPr>
                <a:solidFill>
                  <a:srgbClr val="4C88FF"/>
                </a:solidFill>
              </a:rPr>
              <a:t>richtig</a:t>
            </a:r>
            <a:r>
              <a:t> desinfizieren</a:t>
            </a:r>
          </a:p>
          <a:p>
            <a:pPr>
              <a:lnSpc>
                <a:spcPct val="80000"/>
              </a:lnSpc>
              <a:spcBef>
                <a:spcPts val="0"/>
              </a:spcBef>
              <a:defRPr sz="5000" b="1">
                <a:solidFill>
                  <a:srgbClr val="4C4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lnSpc>
                <a:spcPct val="80000"/>
              </a:lnSpc>
              <a:spcBef>
                <a:spcPts val="0"/>
              </a:spcBef>
              <a:defRPr sz="4000">
                <a:solidFill>
                  <a:srgbClr val="4C4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Wir lernen und üben zusammen.</a:t>
            </a:r>
            <a:br/>
            <a:r>
              <a:t>So schützen wir uns und andere.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Linien"/>
          <p:cNvSpPr/>
          <p:nvPr/>
        </p:nvSpPr>
        <p:spPr>
          <a:xfrm>
            <a:off x="8593403" y="5829299"/>
            <a:ext cx="866810" cy="2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144" name="FÜR HYGIENE-BEAUFTRAGTE…"/>
          <p:cNvSpPr txBox="1"/>
          <p:nvPr/>
        </p:nvSpPr>
        <p:spPr>
          <a:xfrm>
            <a:off x="10465442" y="1561903"/>
            <a:ext cx="12233333" cy="10592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10000"/>
              </a:lnSpc>
              <a:spcBef>
                <a:spcPts val="3000"/>
              </a:spcBef>
              <a:defRPr sz="3200" b="1" cap="all" spc="640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FÜR </a:t>
            </a:r>
            <a:r>
              <a:rPr lang="de-DE" dirty="0"/>
              <a:t>TRAINER</a:t>
            </a:r>
            <a:endParaRPr dirty="0"/>
          </a:p>
          <a:p>
            <a:pPr>
              <a:lnSpc>
                <a:spcPct val="110000"/>
              </a:lnSpc>
              <a:spcBef>
                <a:spcPts val="3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Diese</a:t>
            </a:r>
            <a:r>
              <a:rPr dirty="0"/>
              <a:t> </a:t>
            </a:r>
            <a:r>
              <a:rPr dirty="0" err="1"/>
              <a:t>Fassung</a:t>
            </a:r>
            <a:r>
              <a:rPr dirty="0"/>
              <a:t> </a:t>
            </a:r>
            <a:r>
              <a:rPr dirty="0" err="1"/>
              <a:t>ist</a:t>
            </a:r>
            <a:r>
              <a:rPr dirty="0"/>
              <a:t> in </a:t>
            </a:r>
            <a:r>
              <a:rPr dirty="0" err="1"/>
              <a:t>einfacher</a:t>
            </a:r>
            <a:r>
              <a:rPr dirty="0"/>
              <a:t> </a:t>
            </a:r>
            <a:r>
              <a:rPr dirty="0" err="1"/>
              <a:t>Sprache</a:t>
            </a:r>
            <a:r>
              <a:rPr dirty="0"/>
              <a:t> – z. B. für </a:t>
            </a:r>
            <a:r>
              <a:rPr dirty="0" err="1"/>
              <a:t>Werkstätten</a:t>
            </a:r>
            <a:r>
              <a:rPr dirty="0"/>
              <a:t> und </a:t>
            </a:r>
            <a:r>
              <a:rPr dirty="0" err="1"/>
              <a:t>Wohnangebote</a:t>
            </a:r>
            <a:r>
              <a:rPr dirty="0"/>
              <a:t> der </a:t>
            </a:r>
            <a:r>
              <a:rPr dirty="0" err="1"/>
              <a:t>Eingliederungshilfe</a:t>
            </a:r>
            <a:r>
              <a:rPr dirty="0"/>
              <a:t>. Tipp: </a:t>
            </a:r>
            <a:r>
              <a:rPr dirty="0" err="1"/>
              <a:t>langsam</a:t>
            </a:r>
            <a:r>
              <a:rPr dirty="0"/>
              <a:t> </a:t>
            </a:r>
            <a:r>
              <a:rPr dirty="0" err="1"/>
              <a:t>sprechen</a:t>
            </a:r>
            <a:r>
              <a:rPr dirty="0"/>
              <a:t>, </a:t>
            </a:r>
            <a:r>
              <a:rPr dirty="0" err="1"/>
              <a:t>jeden</a:t>
            </a:r>
            <a:r>
              <a:rPr dirty="0"/>
              <a:t> Schritt </a:t>
            </a:r>
            <a:r>
              <a:rPr dirty="0" err="1"/>
              <a:t>vormachen</a:t>
            </a:r>
            <a:r>
              <a:rPr dirty="0"/>
              <a:t>, </a:t>
            </a:r>
            <a:r>
              <a:rPr dirty="0" err="1"/>
              <a:t>viel</a:t>
            </a:r>
            <a:r>
              <a:rPr dirty="0"/>
              <a:t> Zeit </a:t>
            </a:r>
            <a:r>
              <a:rPr dirty="0" err="1"/>
              <a:t>zum</a:t>
            </a:r>
            <a:r>
              <a:rPr dirty="0"/>
              <a:t> </a:t>
            </a:r>
            <a:r>
              <a:rPr dirty="0" err="1"/>
              <a:t>Üben</a:t>
            </a:r>
            <a:r>
              <a:rPr dirty="0"/>
              <a:t> </a:t>
            </a:r>
            <a:r>
              <a:rPr dirty="0" err="1"/>
              <a:t>einplanen</a:t>
            </a:r>
            <a:r>
              <a:rPr dirty="0"/>
              <a:t>. Die </a:t>
            </a:r>
            <a:r>
              <a:rPr dirty="0" err="1"/>
              <a:t>Präsentation</a:t>
            </a:r>
            <a:r>
              <a:rPr dirty="0"/>
              <a:t> </a:t>
            </a:r>
            <a:r>
              <a:rPr dirty="0" err="1"/>
              <a:t>kann</a:t>
            </a:r>
            <a:r>
              <a:rPr dirty="0"/>
              <a:t> </a:t>
            </a:r>
            <a:r>
              <a:rPr dirty="0" err="1"/>
              <a:t>frei</a:t>
            </a:r>
            <a:r>
              <a:rPr dirty="0"/>
              <a:t> für </a:t>
            </a:r>
            <a:r>
              <a:rPr dirty="0" err="1"/>
              <a:t>Hygieneschulungen</a:t>
            </a:r>
            <a:r>
              <a:rPr dirty="0"/>
              <a:t> </a:t>
            </a:r>
            <a:r>
              <a:rPr dirty="0" err="1"/>
              <a:t>mit</a:t>
            </a:r>
            <a:r>
              <a:rPr dirty="0"/>
              <a:t> </a:t>
            </a:r>
            <a:r>
              <a:rPr dirty="0" err="1"/>
              <a:t>DesiCoach</a:t>
            </a:r>
            <a:r>
              <a:rPr dirty="0"/>
              <a:t>® </a:t>
            </a:r>
            <a:r>
              <a:rPr dirty="0" err="1"/>
              <a:t>verwendet</a:t>
            </a:r>
            <a:r>
              <a:rPr dirty="0"/>
              <a:t> und </a:t>
            </a:r>
            <a:r>
              <a:rPr dirty="0" err="1"/>
              <a:t>angepasst</a:t>
            </a:r>
            <a:r>
              <a:rPr dirty="0"/>
              <a:t> </a:t>
            </a:r>
            <a:r>
              <a:rPr dirty="0" err="1"/>
              <a:t>werden</a:t>
            </a:r>
            <a:r>
              <a:rPr dirty="0"/>
              <a:t>.</a:t>
            </a:r>
          </a:p>
          <a:p>
            <a:pPr>
              <a:lnSpc>
                <a:spcPct val="110000"/>
              </a:lnSpc>
              <a:spcBef>
                <a:spcPts val="3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rPr b="1" spc="32" dirty="0" err="1"/>
              <a:t>Lizenzbestimmungen</a:t>
            </a:r>
            <a:r>
              <a:rPr dirty="0"/>
              <a:t> </a:t>
            </a:r>
          </a:p>
          <a:p>
            <a:pPr marL="320842" indent="-320842">
              <a:lnSpc>
                <a:spcPct val="110000"/>
              </a:lnSpc>
              <a:spcBef>
                <a:spcPts val="1000"/>
              </a:spcBef>
              <a:buSzPct val="100000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Bitte </a:t>
            </a:r>
            <a:r>
              <a:rPr dirty="0" err="1"/>
              <a:t>beachte</a:t>
            </a:r>
            <a:r>
              <a:rPr dirty="0"/>
              <a:t>, </a:t>
            </a:r>
            <a:r>
              <a:rPr dirty="0" err="1"/>
              <a:t>dass</a:t>
            </a:r>
            <a:r>
              <a:rPr dirty="0"/>
              <a:t> die in </a:t>
            </a:r>
            <a:r>
              <a:rPr dirty="0" err="1"/>
              <a:t>dieser</a:t>
            </a:r>
            <a:r>
              <a:rPr dirty="0"/>
              <a:t> </a:t>
            </a:r>
            <a:r>
              <a:rPr dirty="0" err="1"/>
              <a:t>Präsentation</a:t>
            </a:r>
            <a:r>
              <a:rPr dirty="0"/>
              <a:t> </a:t>
            </a:r>
            <a:r>
              <a:rPr dirty="0" err="1"/>
              <a:t>enthaltenen</a:t>
            </a:r>
            <a:r>
              <a:rPr dirty="0"/>
              <a:t> Bilder und </a:t>
            </a:r>
            <a:r>
              <a:rPr dirty="0" err="1"/>
              <a:t>Grafiken</a:t>
            </a:r>
            <a:r>
              <a:rPr dirty="0"/>
              <a:t> </a:t>
            </a:r>
            <a:r>
              <a:rPr dirty="0" err="1"/>
              <a:t>bestimmten</a:t>
            </a:r>
            <a:r>
              <a:rPr dirty="0"/>
              <a:t> </a:t>
            </a:r>
            <a:r>
              <a:rPr dirty="0" err="1"/>
              <a:t>Lizenzbedingungen</a:t>
            </a:r>
            <a:r>
              <a:rPr dirty="0"/>
              <a:t> </a:t>
            </a:r>
            <a:r>
              <a:rPr dirty="0" err="1"/>
              <a:t>unterliegen</a:t>
            </a:r>
            <a:r>
              <a:rPr dirty="0"/>
              <a:t>. Sie </a:t>
            </a:r>
            <a:r>
              <a:rPr dirty="0" err="1"/>
              <a:t>dürfen</a:t>
            </a:r>
            <a:r>
              <a:rPr dirty="0"/>
              <a:t> </a:t>
            </a:r>
            <a:r>
              <a:rPr dirty="0" err="1"/>
              <a:t>ausschließlich</a:t>
            </a:r>
            <a:r>
              <a:rPr dirty="0"/>
              <a:t> für </a:t>
            </a:r>
            <a:r>
              <a:rPr dirty="0" err="1"/>
              <a:t>Präsentationszwecke</a:t>
            </a:r>
            <a:r>
              <a:rPr dirty="0"/>
              <a:t> </a:t>
            </a:r>
            <a:r>
              <a:rPr dirty="0" err="1"/>
              <a:t>im</a:t>
            </a:r>
            <a:r>
              <a:rPr dirty="0"/>
              <a:t> Rahmen der </a:t>
            </a:r>
            <a:r>
              <a:rPr dirty="0" err="1"/>
              <a:t>Hygieneschulung</a:t>
            </a:r>
            <a:r>
              <a:rPr dirty="0"/>
              <a:t> </a:t>
            </a:r>
            <a:r>
              <a:rPr dirty="0" err="1"/>
              <a:t>genutzt</a:t>
            </a:r>
            <a:r>
              <a:rPr dirty="0"/>
              <a:t> </a:t>
            </a:r>
            <a:r>
              <a:rPr dirty="0" err="1"/>
              <a:t>werden</a:t>
            </a:r>
            <a:r>
              <a:rPr dirty="0"/>
              <a:t>.</a:t>
            </a:r>
          </a:p>
          <a:p>
            <a:pPr marL="320842" indent="-320842">
              <a:lnSpc>
                <a:spcPct val="110000"/>
              </a:lnSpc>
              <a:spcBef>
                <a:spcPts val="1000"/>
              </a:spcBef>
              <a:buSzPct val="100000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Eine </a:t>
            </a:r>
            <a:r>
              <a:rPr dirty="0" err="1"/>
              <a:t>Weitergabe</a:t>
            </a:r>
            <a:r>
              <a:rPr dirty="0"/>
              <a:t> der Bilder in </a:t>
            </a:r>
            <a:r>
              <a:rPr dirty="0" err="1"/>
              <a:t>ihrer</a:t>
            </a:r>
            <a:r>
              <a:rPr dirty="0"/>
              <a:t> </a:t>
            </a:r>
            <a:r>
              <a:rPr dirty="0" err="1"/>
              <a:t>Originalform</a:t>
            </a:r>
            <a:r>
              <a:rPr dirty="0"/>
              <a:t> </a:t>
            </a:r>
            <a:r>
              <a:rPr dirty="0" err="1"/>
              <a:t>sowie</a:t>
            </a:r>
            <a:r>
              <a:rPr dirty="0"/>
              <a:t> </a:t>
            </a:r>
            <a:r>
              <a:rPr dirty="0" err="1"/>
              <a:t>eine</a:t>
            </a:r>
            <a:r>
              <a:rPr dirty="0"/>
              <a:t> </a:t>
            </a:r>
            <a:r>
              <a:rPr dirty="0" err="1"/>
              <a:t>Verwendung</a:t>
            </a:r>
            <a:r>
              <a:rPr dirty="0"/>
              <a:t> für </a:t>
            </a:r>
            <a:r>
              <a:rPr dirty="0" err="1"/>
              <a:t>andere</a:t>
            </a:r>
            <a:r>
              <a:rPr dirty="0"/>
              <a:t> </a:t>
            </a:r>
            <a:r>
              <a:rPr dirty="0" err="1"/>
              <a:t>Zwecke</a:t>
            </a:r>
            <a:r>
              <a:rPr dirty="0"/>
              <a:t> (z. B. für Online-Marketing, </a:t>
            </a:r>
            <a:r>
              <a:rPr dirty="0" err="1"/>
              <a:t>Druckmedien</a:t>
            </a:r>
            <a:r>
              <a:rPr dirty="0"/>
              <a:t> </a:t>
            </a:r>
            <a:r>
              <a:rPr dirty="0" err="1"/>
              <a:t>oder</a:t>
            </a:r>
            <a:r>
              <a:rPr dirty="0"/>
              <a:t> </a:t>
            </a:r>
            <a:r>
              <a:rPr dirty="0" err="1"/>
              <a:t>andere</a:t>
            </a:r>
            <a:r>
              <a:rPr dirty="0"/>
              <a:t> Handels- und </a:t>
            </a:r>
            <a:r>
              <a:rPr dirty="0" err="1"/>
              <a:t>Vertriebsprodukte</a:t>
            </a:r>
            <a:r>
              <a:rPr dirty="0"/>
              <a:t>) </a:t>
            </a:r>
            <a:r>
              <a:rPr dirty="0" err="1"/>
              <a:t>ist</a:t>
            </a:r>
            <a:r>
              <a:rPr dirty="0"/>
              <a:t> nicht </a:t>
            </a:r>
            <a:r>
              <a:rPr dirty="0" err="1"/>
              <a:t>gestattet</a:t>
            </a:r>
            <a:r>
              <a:rPr dirty="0"/>
              <a:t>. </a:t>
            </a:r>
          </a:p>
          <a:p>
            <a:pPr>
              <a:lnSpc>
                <a:spcPct val="110000"/>
              </a:lnSpc>
              <a:spcBef>
                <a:spcPts val="3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Für </a:t>
            </a:r>
            <a:r>
              <a:rPr dirty="0" err="1"/>
              <a:t>weitere</a:t>
            </a:r>
            <a:r>
              <a:rPr dirty="0"/>
              <a:t> </a:t>
            </a:r>
            <a:r>
              <a:rPr dirty="0" err="1"/>
              <a:t>Informationen</a:t>
            </a:r>
            <a:r>
              <a:rPr dirty="0"/>
              <a:t> und </a:t>
            </a:r>
            <a:r>
              <a:rPr dirty="0" err="1"/>
              <a:t>Fragen</a:t>
            </a:r>
            <a:r>
              <a:rPr dirty="0"/>
              <a:t> </a:t>
            </a:r>
            <a:r>
              <a:rPr dirty="0" err="1"/>
              <a:t>zur</a:t>
            </a:r>
            <a:r>
              <a:rPr dirty="0"/>
              <a:t> </a:t>
            </a:r>
            <a:r>
              <a:rPr dirty="0" err="1"/>
              <a:t>Präsentation</a:t>
            </a:r>
            <a:r>
              <a:rPr dirty="0"/>
              <a:t> </a:t>
            </a:r>
            <a:r>
              <a:rPr dirty="0" err="1"/>
              <a:t>oder</a:t>
            </a:r>
            <a:r>
              <a:rPr dirty="0"/>
              <a:t> </a:t>
            </a:r>
            <a:r>
              <a:rPr dirty="0" err="1"/>
              <a:t>zu</a:t>
            </a:r>
            <a:r>
              <a:rPr dirty="0"/>
              <a:t> </a:t>
            </a:r>
            <a:r>
              <a:rPr dirty="0" err="1"/>
              <a:t>DesiCoach</a:t>
            </a:r>
            <a:r>
              <a:rPr dirty="0"/>
              <a:t>® </a:t>
            </a:r>
            <a:r>
              <a:rPr dirty="0" err="1"/>
              <a:t>schreibe</a:t>
            </a:r>
            <a:r>
              <a:rPr dirty="0"/>
              <a:t> </a:t>
            </a:r>
            <a:r>
              <a:rPr dirty="0" err="1"/>
              <a:t>uns</a:t>
            </a:r>
            <a:r>
              <a:rPr dirty="0"/>
              <a:t> gerne </a:t>
            </a:r>
            <a:r>
              <a:rPr dirty="0" err="1"/>
              <a:t>eine</a:t>
            </a:r>
            <a:r>
              <a:rPr dirty="0"/>
              <a:t> E-Mail an </a:t>
            </a:r>
            <a:r>
              <a:rPr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hey@heyfair.de</a:t>
            </a:r>
            <a:r>
              <a:rPr dirty="0"/>
              <a:t>.</a:t>
            </a:r>
          </a:p>
        </p:txBody>
      </p:sp>
      <p:sp>
        <p:nvSpPr>
          <p:cNvPr id="145" name="DesiCoach® Handbuch"/>
          <p:cNvSpPr txBox="1"/>
          <p:nvPr/>
        </p:nvSpPr>
        <p:spPr>
          <a:xfrm>
            <a:off x="1422398" y="4496156"/>
            <a:ext cx="7020708" cy="2666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spcBef>
                <a:spcPts val="5000"/>
              </a:spcBef>
              <a:defRPr sz="10000" b="1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Vorwort </a:t>
            </a:r>
            <a:r>
              <a:rPr>
                <a:solidFill>
                  <a:srgbClr val="000000"/>
                </a:solidFill>
              </a:rPr>
              <a:t>zur Präsentation</a:t>
            </a:r>
          </a:p>
        </p:txBody>
      </p:sp>
      <p:grpSp>
        <p:nvGrpSpPr>
          <p:cNvPr id="148" name="Gruppieren"/>
          <p:cNvGrpSpPr/>
          <p:nvPr/>
        </p:nvGrpSpPr>
        <p:grpSpPr>
          <a:xfrm>
            <a:off x="1448872" y="7634895"/>
            <a:ext cx="4030124" cy="768130"/>
            <a:chOff x="0" y="0"/>
            <a:chExt cx="4030123" cy="768128"/>
          </a:xfrm>
        </p:grpSpPr>
        <p:sp>
          <p:nvSpPr>
            <p:cNvPr id="146" name="www.heyfair.de/schulung"/>
            <p:cNvSpPr txBox="1"/>
            <p:nvPr/>
          </p:nvSpPr>
          <p:spPr>
            <a:xfrm>
              <a:off x="0" y="0"/>
              <a:ext cx="3998579" cy="6442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10000"/>
                </a:lnSpc>
                <a:spcBef>
                  <a:spcPts val="0"/>
                </a:spcBef>
                <a:defRPr sz="4200" b="1">
                  <a:solidFill>
                    <a:srgbClr val="1F00EB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www.heyfair.de</a:t>
              </a:r>
            </a:p>
          </p:txBody>
        </p:sp>
        <p:pic>
          <p:nvPicPr>
            <p:cNvPr id="147" name="Bild" descr="Bild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544" y="541987"/>
              <a:ext cx="3998580" cy="2261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1" name="Gruppieren"/>
          <p:cNvGrpSpPr/>
          <p:nvPr/>
        </p:nvGrpSpPr>
        <p:grpSpPr>
          <a:xfrm>
            <a:off x="21390320" y="12281582"/>
            <a:ext cx="2993682" cy="779935"/>
            <a:chOff x="0" y="0"/>
            <a:chExt cx="2993681" cy="779934"/>
          </a:xfrm>
        </p:grpSpPr>
        <p:sp>
          <p:nvSpPr>
            <p:cNvPr id="149" name="Rechteck"/>
            <p:cNvSpPr/>
            <p:nvPr/>
          </p:nvSpPr>
          <p:spPr>
            <a:xfrm>
              <a:off x="0" y="0"/>
              <a:ext cx="2993682" cy="779935"/>
            </a:xfrm>
            <a:prstGeom prst="rect">
              <a:avLst/>
            </a:prstGeom>
            <a:solidFill>
              <a:srgbClr val="1F00E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>
                  <a:solidFill>
                    <a:srgbClr val="1F00EB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pic>
          <p:nvPicPr>
            <p:cNvPr id="150" name="Gruppieren" descr="Gruppieren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9108" y="208001"/>
              <a:ext cx="1645457" cy="41473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Linien"/>
          <p:cNvSpPr/>
          <p:nvPr/>
        </p:nvSpPr>
        <p:spPr>
          <a:xfrm>
            <a:off x="6042640" y="6858000"/>
            <a:ext cx="866810" cy="0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pic>
        <p:nvPicPr>
          <p:cNvPr id="154" name="DW_Testimonial_5_No-2_v1_FD.jpg" descr="DW_Testimonial_5_No-2_v1_F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66874" y="5206998"/>
            <a:ext cx="3302002" cy="3302002"/>
          </a:xfrm>
          <a:prstGeom prst="rect">
            <a:avLst/>
          </a:prstGeom>
          <a:ln w="12700">
            <a:miter lim="400000"/>
          </a:ln>
          <a:effectLst>
            <a:outerShdw blurRad="317500" dist="71319" dir="5400000" rotWithShape="0">
              <a:srgbClr val="000000">
                <a:alpha val="14573"/>
              </a:srgbClr>
            </a:outerShdw>
          </a:effectLst>
        </p:spPr>
      </p:pic>
      <p:pic>
        <p:nvPicPr>
          <p:cNvPr id="155" name="DW_Testimonial_3_No-1_v1-2_400px_FD.jpg" descr="DW_Testimonial_3_No-1_v1-2_400px_F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15872" y="1429023"/>
            <a:ext cx="3302004" cy="3302002"/>
          </a:xfrm>
          <a:prstGeom prst="rect">
            <a:avLst/>
          </a:prstGeom>
          <a:ln w="12700">
            <a:miter lim="400000"/>
          </a:ln>
          <a:effectLst>
            <a:outerShdw blurRad="317500" dist="71319" dir="5400000" rotWithShape="0">
              <a:srgbClr val="000000">
                <a:alpha val="14573"/>
              </a:srgbClr>
            </a:outerShdw>
          </a:effectLst>
        </p:spPr>
      </p:pic>
      <p:pic>
        <p:nvPicPr>
          <p:cNvPr id="156" name="DW_Testimonial_2_No-3_v1-2_400px_FD.jpg" descr="DW_Testimonial_2_No-3_v1-2_400px_F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0150" y="8953227"/>
            <a:ext cx="3302003" cy="3302003"/>
          </a:xfrm>
          <a:prstGeom prst="rect">
            <a:avLst/>
          </a:prstGeom>
          <a:ln w="12700">
            <a:miter lim="400000"/>
          </a:ln>
          <a:effectLst>
            <a:outerShdw blurRad="317500" dist="71319" dir="5400000" rotWithShape="0">
              <a:srgbClr val="000000">
                <a:alpha val="14573"/>
              </a:srgbClr>
            </a:outerShdw>
          </a:effectLst>
        </p:spPr>
      </p:pic>
      <p:sp>
        <p:nvSpPr>
          <p:cNvPr id="157" name="Dies sind unsere Themen"/>
          <p:cNvSpPr txBox="1"/>
          <p:nvPr/>
        </p:nvSpPr>
        <p:spPr>
          <a:xfrm>
            <a:off x="1422398" y="4877066"/>
            <a:ext cx="5037018" cy="3961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defRPr sz="10000" b="1">
                <a:latin typeface="Calibri"/>
                <a:ea typeface="Calibri"/>
                <a:cs typeface="Calibri"/>
                <a:sym typeface="Calibri"/>
              </a:defRPr>
            </a:pPr>
            <a:r>
              <a:t>Das machen wir </a:t>
            </a:r>
            <a:r>
              <a:rPr>
                <a:solidFill>
                  <a:srgbClr val="1F00EB"/>
                </a:solidFill>
              </a:rPr>
              <a:t>heute</a:t>
            </a:r>
          </a:p>
        </p:txBody>
      </p:sp>
      <p:sp>
        <p:nvSpPr>
          <p:cNvPr id="158" name="01 | LERNZIELE…"/>
          <p:cNvSpPr txBox="1"/>
          <p:nvPr/>
        </p:nvSpPr>
        <p:spPr>
          <a:xfrm>
            <a:off x="11855019" y="2463202"/>
            <a:ext cx="11586172" cy="1291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spcBef>
                <a:spcPts val="2500"/>
              </a:spcBef>
              <a:defRPr sz="28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01</a:t>
            </a:r>
            <a:r>
              <a:rPr spc="560"/>
              <a:t> | WIE?</a:t>
            </a:r>
          </a:p>
          <a:p>
            <a:pPr marL="381000" indent="-381000">
              <a:spcBef>
                <a:spcPts val="2500"/>
              </a:spcBef>
              <a:buClr>
                <a:srgbClr val="008CFF"/>
              </a:buClr>
              <a:buSzPct val="70000"/>
              <a:buChar char="•"/>
              <a:defRPr sz="4200" b="1">
                <a:latin typeface="Calibri"/>
                <a:ea typeface="Calibri"/>
                <a:cs typeface="Calibri"/>
                <a:sym typeface="Calibri"/>
              </a:defRPr>
            </a:pPr>
            <a:r>
              <a:t>So geht Hände-Desinfektion richtig</a:t>
            </a:r>
          </a:p>
        </p:txBody>
      </p:sp>
      <p:sp>
        <p:nvSpPr>
          <p:cNvPr id="159" name="02 | NOTWENDIGE SITUATIONEN…"/>
          <p:cNvSpPr txBox="1"/>
          <p:nvPr/>
        </p:nvSpPr>
        <p:spPr>
          <a:xfrm>
            <a:off x="12619297" y="9896494"/>
            <a:ext cx="10158254" cy="1291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spcBef>
                <a:spcPts val="2500"/>
              </a:spcBef>
              <a:defRPr sz="28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03</a:t>
            </a:r>
            <a:r>
              <a:rPr spc="560"/>
              <a:t> | ÜBEN</a:t>
            </a:r>
          </a:p>
          <a:p>
            <a:pPr marL="381000" indent="-381000">
              <a:spcBef>
                <a:spcPts val="2500"/>
              </a:spcBef>
              <a:buClr>
                <a:srgbClr val="008CFF"/>
              </a:buClr>
              <a:buSzPct val="70000"/>
              <a:buChar char="•"/>
              <a:defRPr sz="4200" b="1">
                <a:latin typeface="Calibri"/>
                <a:ea typeface="Calibri"/>
                <a:cs typeface="Calibri"/>
                <a:sym typeface="Calibri"/>
              </a:defRPr>
            </a:pPr>
            <a:r>
              <a:t>Wir üben zusammen</a:t>
            </a:r>
          </a:p>
        </p:txBody>
      </p:sp>
      <p:sp>
        <p:nvSpPr>
          <p:cNvPr id="160" name="02 | NOTWENDIGE SITUATIONEN…"/>
          <p:cNvSpPr txBox="1"/>
          <p:nvPr/>
        </p:nvSpPr>
        <p:spPr>
          <a:xfrm>
            <a:off x="13506020" y="6212011"/>
            <a:ext cx="10158254" cy="1291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spcBef>
                <a:spcPts val="2500"/>
              </a:spcBef>
              <a:defRPr sz="28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02</a:t>
            </a:r>
            <a:r>
              <a:rPr spc="560"/>
              <a:t> | WANN?</a:t>
            </a:r>
          </a:p>
          <a:p>
            <a:pPr marL="381000" indent="-381000">
              <a:spcBef>
                <a:spcPts val="2500"/>
              </a:spcBef>
              <a:buClr>
                <a:srgbClr val="008CFF"/>
              </a:buClr>
              <a:buSzPct val="70000"/>
              <a:buChar char="•"/>
              <a:defRPr sz="4200" b="1">
                <a:latin typeface="Calibri"/>
                <a:ea typeface="Calibri"/>
                <a:cs typeface="Calibri"/>
                <a:sym typeface="Calibri"/>
              </a:defRPr>
            </a:pPr>
            <a:r>
              <a:t>Wann sind saubere Hände wichtig?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hteck"/>
          <p:cNvSpPr/>
          <p:nvPr/>
        </p:nvSpPr>
        <p:spPr>
          <a:xfrm>
            <a:off x="-1" y="0"/>
            <a:ext cx="9715501" cy="13716000"/>
          </a:xfrm>
          <a:prstGeom prst="rect">
            <a:avLst/>
          </a:prstGeom>
          <a:gradFill>
            <a:gsLst>
              <a:gs pos="0">
                <a:srgbClr val="F6F9FF"/>
              </a:gs>
              <a:gs pos="100000">
                <a:srgbClr val="CDD5F0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>
              <a:spcBef>
                <a:spcPts val="0"/>
              </a:spcBef>
              <a:defRPr sz="3200">
                <a:solidFill>
                  <a:srgbClr val="8479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</a:t>
            </a:r>
          </a:p>
        </p:txBody>
      </p:sp>
      <p:sp>
        <p:nvSpPr>
          <p:cNvPr id="169" name="01 | LERNZIELE…"/>
          <p:cNvSpPr txBox="1"/>
          <p:nvPr/>
        </p:nvSpPr>
        <p:spPr>
          <a:xfrm>
            <a:off x="-2" y="508218"/>
            <a:ext cx="9529707" cy="82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1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01 | </a:t>
            </a:r>
            <a:r>
              <a:rPr spc="500">
                <a:solidFill>
                  <a:srgbClr val="000000"/>
                </a:solidFill>
              </a:rPr>
              <a:t>WIE?</a:t>
            </a:r>
            <a:endParaRPr spc="500"/>
          </a:p>
          <a:p>
            <a:pPr indent="571500">
              <a:lnSpc>
                <a:spcPct val="11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Warum ist das wichtig?</a:t>
            </a:r>
          </a:p>
        </p:txBody>
      </p:sp>
      <p:sp>
        <p:nvSpPr>
          <p:cNvPr id="170" name="Händedesinfektion  kann Leben retten.…"/>
          <p:cNvSpPr txBox="1"/>
          <p:nvPr/>
        </p:nvSpPr>
        <p:spPr>
          <a:xfrm>
            <a:off x="10753562" y="1494299"/>
            <a:ext cx="9909566" cy="53358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4000"/>
              </a:spcBef>
              <a:defRPr sz="7000" b="1"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/>
              <a:t>Saubere</a:t>
            </a:r>
            <a:r>
              <a:rPr dirty="0"/>
              <a:t> Hände </a:t>
            </a:r>
            <a:br>
              <a:rPr dirty="0"/>
            </a:br>
            <a:r>
              <a:rPr dirty="0" err="1"/>
              <a:t>schützen</a:t>
            </a:r>
            <a:r>
              <a:rPr dirty="0"/>
              <a:t> </a:t>
            </a:r>
            <a:r>
              <a:rPr dirty="0" err="1"/>
              <a:t>uns</a:t>
            </a:r>
            <a:r>
              <a:rPr dirty="0"/>
              <a:t> alle.</a:t>
            </a:r>
          </a:p>
          <a:p>
            <a:pPr>
              <a:lnSpc>
                <a:spcPct val="110000"/>
              </a:lnSpc>
              <a:spcBef>
                <a:spcPts val="4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Keime </a:t>
            </a:r>
            <a:r>
              <a:rPr dirty="0" err="1"/>
              <a:t>sind</a:t>
            </a:r>
            <a:r>
              <a:rPr dirty="0"/>
              <a:t> </a:t>
            </a:r>
            <a:r>
              <a:rPr dirty="0" err="1"/>
              <a:t>sehr</a:t>
            </a:r>
            <a:r>
              <a:rPr dirty="0"/>
              <a:t> </a:t>
            </a:r>
            <a:r>
              <a:rPr dirty="0" err="1"/>
              <a:t>klein</a:t>
            </a:r>
            <a:r>
              <a:rPr dirty="0"/>
              <a:t>. Man </a:t>
            </a:r>
            <a:r>
              <a:rPr dirty="0" err="1"/>
              <a:t>kann</a:t>
            </a:r>
            <a:r>
              <a:rPr dirty="0"/>
              <a:t> </a:t>
            </a:r>
            <a:r>
              <a:rPr dirty="0" err="1"/>
              <a:t>sie</a:t>
            </a:r>
            <a:r>
              <a:rPr dirty="0"/>
              <a:t> nicht </a:t>
            </a:r>
            <a:r>
              <a:rPr dirty="0" err="1"/>
              <a:t>sehen</a:t>
            </a:r>
            <a:r>
              <a:rPr dirty="0"/>
              <a:t>. Manche Keime </a:t>
            </a:r>
            <a:r>
              <a:rPr dirty="0" err="1"/>
              <a:t>machen</a:t>
            </a:r>
            <a:r>
              <a:rPr dirty="0"/>
              <a:t> </a:t>
            </a:r>
            <a:r>
              <a:rPr dirty="0" err="1"/>
              <a:t>krank</a:t>
            </a:r>
            <a:r>
              <a:rPr dirty="0"/>
              <a:t>. </a:t>
            </a:r>
            <a:r>
              <a:rPr b="1" dirty="0">
                <a:solidFill>
                  <a:srgbClr val="1F00EB"/>
                </a:solidFill>
              </a:rPr>
              <a:t>Keime </a:t>
            </a:r>
            <a:r>
              <a:rPr b="1" dirty="0" err="1">
                <a:solidFill>
                  <a:srgbClr val="1F00EB"/>
                </a:solidFill>
              </a:rPr>
              <a:t>kommen</a:t>
            </a:r>
            <a:r>
              <a:rPr b="1" dirty="0">
                <a:solidFill>
                  <a:srgbClr val="1F00EB"/>
                </a:solidFill>
              </a:rPr>
              <a:t> oft </a:t>
            </a:r>
            <a:r>
              <a:rPr b="1" dirty="0" err="1">
                <a:solidFill>
                  <a:srgbClr val="1F00EB"/>
                </a:solidFill>
              </a:rPr>
              <a:t>über</a:t>
            </a:r>
            <a:r>
              <a:rPr b="1" dirty="0">
                <a:solidFill>
                  <a:srgbClr val="1F00EB"/>
                </a:solidFill>
              </a:rPr>
              <a:t> die Hände</a:t>
            </a:r>
            <a:r>
              <a:rPr dirty="0"/>
              <a:t> </a:t>
            </a:r>
            <a:r>
              <a:rPr dirty="0" err="1"/>
              <a:t>zu</a:t>
            </a:r>
            <a:r>
              <a:rPr dirty="0"/>
              <a:t> </a:t>
            </a:r>
            <a:r>
              <a:rPr dirty="0" err="1"/>
              <a:t>anderen</a:t>
            </a:r>
            <a:r>
              <a:rPr dirty="0"/>
              <a:t> Menschen.</a:t>
            </a:r>
          </a:p>
          <a:p>
            <a:pPr>
              <a:lnSpc>
                <a:spcPct val="110000"/>
              </a:lnSpc>
              <a:spcBef>
                <a:spcPts val="4000"/>
              </a:spcBef>
              <a:defRPr sz="4000" b="1">
                <a:latin typeface="Calibri"/>
                <a:ea typeface="Calibri"/>
                <a:cs typeface="Calibri"/>
                <a:sym typeface="Calibri"/>
              </a:defRPr>
            </a:pPr>
            <a:r>
              <a:rPr lang="de-DE" dirty="0"/>
              <a:t>Darum waschen und desinfizieren wir!</a:t>
            </a:r>
          </a:p>
        </p:txBody>
      </p:sp>
      <p:pic>
        <p:nvPicPr>
          <p:cNvPr id="173" name="Walking-Hand_Missed-Areas_1200px.png" descr="Walking-Hand_Missed-Areas_1200px.png"/>
          <p:cNvPicPr>
            <a:picLocks noChangeAspect="1"/>
          </p:cNvPicPr>
          <p:nvPr/>
        </p:nvPicPr>
        <p:blipFill>
          <a:blip r:embed="rId2"/>
          <a:srcRect l="16925"/>
          <a:stretch>
            <a:fillRect/>
          </a:stretch>
        </p:blipFill>
        <p:spPr>
          <a:xfrm>
            <a:off x="0" y="5237570"/>
            <a:ext cx="12390010" cy="78672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Rechteck"/>
          <p:cNvSpPr/>
          <p:nvPr/>
        </p:nvSpPr>
        <p:spPr>
          <a:xfrm>
            <a:off x="10377898" y="0"/>
            <a:ext cx="14006102" cy="13716000"/>
          </a:xfrm>
          <a:prstGeom prst="rect">
            <a:avLst/>
          </a:prstGeom>
          <a:gradFill>
            <a:gsLst>
              <a:gs pos="0">
                <a:srgbClr val="F6F9FF"/>
              </a:gs>
              <a:gs pos="100000">
                <a:srgbClr val="CDD5F0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8479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77" name="Hand-holds-Paper_v1-2_1200px_FD.png" descr="Hand-holds-Paper_v1-2_1200px_FD.png"/>
          <p:cNvPicPr>
            <a:picLocks noChangeAspect="1"/>
          </p:cNvPicPr>
          <p:nvPr/>
        </p:nvPicPr>
        <p:blipFill>
          <a:blip r:embed="rId2"/>
          <a:srcRect l="646"/>
          <a:stretch>
            <a:fillRect/>
          </a:stretch>
        </p:blipFill>
        <p:spPr>
          <a:xfrm>
            <a:off x="10394226" y="0"/>
            <a:ext cx="16005910" cy="16110042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01 | LERNZIELE…"/>
          <p:cNvSpPr txBox="1"/>
          <p:nvPr/>
        </p:nvSpPr>
        <p:spPr>
          <a:xfrm>
            <a:off x="-2" y="508218"/>
            <a:ext cx="9525001" cy="82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1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01 | </a:t>
            </a:r>
            <a:r>
              <a:rPr spc="500">
                <a:solidFill>
                  <a:srgbClr val="000000"/>
                </a:solidFill>
              </a:rPr>
              <a:t>WIE?</a:t>
            </a:r>
            <a:endParaRPr spc="500"/>
          </a:p>
          <a:p>
            <a:pPr indent="571500">
              <a:lnSpc>
                <a:spcPct val="11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Fehler und Ziele</a:t>
            </a:r>
          </a:p>
        </p:txBody>
      </p:sp>
      <p:sp>
        <p:nvSpPr>
          <p:cNvPr id="179" name="Lernziele des praktischen Trainings"/>
          <p:cNvSpPr txBox="1"/>
          <p:nvPr/>
        </p:nvSpPr>
        <p:spPr>
          <a:xfrm>
            <a:off x="13225780" y="4061576"/>
            <a:ext cx="6967973" cy="860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6000" b="1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Das lernen wir</a:t>
            </a:r>
          </a:p>
        </p:txBody>
      </p:sp>
      <p:sp>
        <p:nvSpPr>
          <p:cNvPr id="180" name="Fehlerquellen der Händedesinfektion"/>
          <p:cNvSpPr txBox="1"/>
          <p:nvPr/>
        </p:nvSpPr>
        <p:spPr>
          <a:xfrm>
            <a:off x="1979914" y="4061576"/>
            <a:ext cx="6790981" cy="8605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Häufige Fehler</a:t>
            </a:r>
          </a:p>
        </p:txBody>
      </p:sp>
      <p:grpSp>
        <p:nvGrpSpPr>
          <p:cNvPr id="187" name="Gruppieren"/>
          <p:cNvGrpSpPr/>
          <p:nvPr/>
        </p:nvGrpSpPr>
        <p:grpSpPr>
          <a:xfrm>
            <a:off x="1979914" y="5689576"/>
            <a:ext cx="7915527" cy="3400270"/>
            <a:chOff x="0" y="0"/>
            <a:chExt cx="7915526" cy="3400269"/>
          </a:xfrm>
        </p:grpSpPr>
        <p:sp>
          <p:nvSpPr>
            <p:cNvPr id="181" name="Dosiermenge/ viel Vertropfen…"/>
            <p:cNvSpPr txBox="1"/>
            <p:nvPr/>
          </p:nvSpPr>
          <p:spPr>
            <a:xfrm>
              <a:off x="787400" y="7841"/>
              <a:ext cx="7128127" cy="33924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>
                <a:lnSpc>
                  <a:spcPct val="90000"/>
                </a:lnSpc>
                <a:spcBef>
                  <a:spcPts val="2800"/>
                </a:spcBef>
                <a:defRPr sz="4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Zu wenig Mittel</a:t>
              </a:r>
            </a:p>
            <a:p>
              <a:pPr>
                <a:lnSpc>
                  <a:spcPct val="90000"/>
                </a:lnSpc>
                <a:spcBef>
                  <a:spcPts val="2800"/>
                </a:spcBef>
                <a:defRPr sz="4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Stellen vergessen</a:t>
              </a:r>
            </a:p>
            <a:p>
              <a:pPr>
                <a:lnSpc>
                  <a:spcPct val="90000"/>
                </a:lnSpc>
                <a:spcBef>
                  <a:spcPts val="2800"/>
                </a:spcBef>
                <a:defRPr sz="4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Wichtige Stellen zu spät</a:t>
              </a:r>
            </a:p>
            <a:p>
              <a:pPr>
                <a:lnSpc>
                  <a:spcPct val="90000"/>
                </a:lnSpc>
                <a:spcBef>
                  <a:spcPts val="2800"/>
                </a:spcBef>
                <a:defRPr sz="4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Kaputte, trockene Haut</a:t>
              </a:r>
            </a:p>
          </p:txBody>
        </p:sp>
        <p:grpSp>
          <p:nvGrpSpPr>
            <p:cNvPr id="186" name="Gruppieren"/>
            <p:cNvGrpSpPr/>
            <p:nvPr/>
          </p:nvGrpSpPr>
          <p:grpSpPr>
            <a:xfrm>
              <a:off x="-1" y="-1"/>
              <a:ext cx="587710" cy="3393926"/>
              <a:chOff x="0" y="0"/>
              <a:chExt cx="587708" cy="3393924"/>
            </a:xfrm>
          </p:grpSpPr>
          <p:sp>
            <p:nvSpPr>
              <p:cNvPr id="182" name="Abbrechen"/>
              <p:cNvSpPr/>
              <p:nvPr/>
            </p:nvSpPr>
            <p:spPr>
              <a:xfrm>
                <a:off x="-1" y="0"/>
                <a:ext cx="587710" cy="5877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20595" extrusionOk="0">
                    <a:moveTo>
                      <a:pt x="9840" y="0"/>
                    </a:moveTo>
                    <a:cubicBezTo>
                      <a:pt x="7322" y="0"/>
                      <a:pt x="4804" y="1006"/>
                      <a:pt x="2882" y="3016"/>
                    </a:cubicBezTo>
                    <a:cubicBezTo>
                      <a:pt x="-960" y="7037"/>
                      <a:pt x="-960" y="13558"/>
                      <a:pt x="2882" y="17579"/>
                    </a:cubicBezTo>
                    <a:cubicBezTo>
                      <a:pt x="6725" y="21600"/>
                      <a:pt x="12955" y="21600"/>
                      <a:pt x="16798" y="17579"/>
                    </a:cubicBezTo>
                    <a:cubicBezTo>
                      <a:pt x="20640" y="13558"/>
                      <a:pt x="20640" y="7037"/>
                      <a:pt x="16798" y="3016"/>
                    </a:cubicBezTo>
                    <a:cubicBezTo>
                      <a:pt x="14876" y="1006"/>
                      <a:pt x="12358" y="0"/>
                      <a:pt x="9840" y="0"/>
                    </a:cubicBezTo>
                    <a:close/>
                    <a:moveTo>
                      <a:pt x="6166" y="4684"/>
                    </a:moveTo>
                    <a:cubicBezTo>
                      <a:pt x="6181" y="4684"/>
                      <a:pt x="6195" y="4690"/>
                      <a:pt x="6206" y="4702"/>
                    </a:cubicBezTo>
                    <a:lnTo>
                      <a:pt x="9800" y="8462"/>
                    </a:lnTo>
                    <a:cubicBezTo>
                      <a:pt x="9823" y="8486"/>
                      <a:pt x="9859" y="8486"/>
                      <a:pt x="9882" y="8462"/>
                    </a:cubicBezTo>
                    <a:lnTo>
                      <a:pt x="13475" y="4702"/>
                    </a:lnTo>
                    <a:cubicBezTo>
                      <a:pt x="13498" y="4678"/>
                      <a:pt x="13534" y="4678"/>
                      <a:pt x="13557" y="4702"/>
                    </a:cubicBezTo>
                    <a:lnTo>
                      <a:pt x="15187" y="6408"/>
                    </a:lnTo>
                    <a:cubicBezTo>
                      <a:pt x="15210" y="6432"/>
                      <a:pt x="15210" y="6471"/>
                      <a:pt x="15187" y="6495"/>
                    </a:cubicBezTo>
                    <a:lnTo>
                      <a:pt x="11594" y="10254"/>
                    </a:lnTo>
                    <a:cubicBezTo>
                      <a:pt x="11571" y="10278"/>
                      <a:pt x="11571" y="10317"/>
                      <a:pt x="11594" y="10341"/>
                    </a:cubicBezTo>
                    <a:lnTo>
                      <a:pt x="15187" y="14100"/>
                    </a:lnTo>
                    <a:cubicBezTo>
                      <a:pt x="15210" y="14124"/>
                      <a:pt x="15210" y="14162"/>
                      <a:pt x="15187" y="14186"/>
                    </a:cubicBezTo>
                    <a:lnTo>
                      <a:pt x="13557" y="15892"/>
                    </a:lnTo>
                    <a:cubicBezTo>
                      <a:pt x="13534" y="15916"/>
                      <a:pt x="13498" y="15916"/>
                      <a:pt x="13475" y="15892"/>
                    </a:cubicBezTo>
                    <a:lnTo>
                      <a:pt x="9882" y="12133"/>
                    </a:lnTo>
                    <a:cubicBezTo>
                      <a:pt x="9859" y="12109"/>
                      <a:pt x="9823" y="12109"/>
                      <a:pt x="9800" y="12133"/>
                    </a:cubicBezTo>
                    <a:lnTo>
                      <a:pt x="6206" y="15892"/>
                    </a:lnTo>
                    <a:cubicBezTo>
                      <a:pt x="6184" y="15916"/>
                      <a:pt x="6148" y="15916"/>
                      <a:pt x="6125" y="15892"/>
                    </a:cubicBezTo>
                    <a:lnTo>
                      <a:pt x="4494" y="14186"/>
                    </a:lnTo>
                    <a:cubicBezTo>
                      <a:pt x="4472" y="14162"/>
                      <a:pt x="4472" y="14124"/>
                      <a:pt x="4494" y="14100"/>
                    </a:cubicBezTo>
                    <a:lnTo>
                      <a:pt x="8086" y="10341"/>
                    </a:lnTo>
                    <a:cubicBezTo>
                      <a:pt x="8109" y="10317"/>
                      <a:pt x="8109" y="10278"/>
                      <a:pt x="8086" y="10254"/>
                    </a:cubicBezTo>
                    <a:lnTo>
                      <a:pt x="4494" y="6495"/>
                    </a:lnTo>
                    <a:cubicBezTo>
                      <a:pt x="4472" y="6471"/>
                      <a:pt x="4472" y="6432"/>
                      <a:pt x="4494" y="6408"/>
                    </a:cubicBezTo>
                    <a:lnTo>
                      <a:pt x="6125" y="4702"/>
                    </a:lnTo>
                    <a:cubicBezTo>
                      <a:pt x="6136" y="4690"/>
                      <a:pt x="6152" y="4684"/>
                      <a:pt x="6166" y="4684"/>
                    </a:cubicBezTo>
                    <a:close/>
                  </a:path>
                </a:pathLst>
              </a:custGeom>
              <a:solidFill>
                <a:srgbClr val="92929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83" name="Abbrechen"/>
              <p:cNvSpPr/>
              <p:nvPr/>
            </p:nvSpPr>
            <p:spPr>
              <a:xfrm>
                <a:off x="-1" y="935408"/>
                <a:ext cx="587710" cy="5877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20595" extrusionOk="0">
                    <a:moveTo>
                      <a:pt x="9840" y="0"/>
                    </a:moveTo>
                    <a:cubicBezTo>
                      <a:pt x="7322" y="0"/>
                      <a:pt x="4804" y="1006"/>
                      <a:pt x="2882" y="3016"/>
                    </a:cubicBezTo>
                    <a:cubicBezTo>
                      <a:pt x="-960" y="7037"/>
                      <a:pt x="-960" y="13558"/>
                      <a:pt x="2882" y="17579"/>
                    </a:cubicBezTo>
                    <a:cubicBezTo>
                      <a:pt x="6725" y="21600"/>
                      <a:pt x="12955" y="21600"/>
                      <a:pt x="16798" y="17579"/>
                    </a:cubicBezTo>
                    <a:cubicBezTo>
                      <a:pt x="20640" y="13558"/>
                      <a:pt x="20640" y="7037"/>
                      <a:pt x="16798" y="3016"/>
                    </a:cubicBezTo>
                    <a:cubicBezTo>
                      <a:pt x="14876" y="1006"/>
                      <a:pt x="12358" y="0"/>
                      <a:pt x="9840" y="0"/>
                    </a:cubicBezTo>
                    <a:close/>
                    <a:moveTo>
                      <a:pt x="6166" y="4684"/>
                    </a:moveTo>
                    <a:cubicBezTo>
                      <a:pt x="6181" y="4684"/>
                      <a:pt x="6195" y="4690"/>
                      <a:pt x="6206" y="4702"/>
                    </a:cubicBezTo>
                    <a:lnTo>
                      <a:pt x="9800" y="8462"/>
                    </a:lnTo>
                    <a:cubicBezTo>
                      <a:pt x="9823" y="8486"/>
                      <a:pt x="9859" y="8486"/>
                      <a:pt x="9882" y="8462"/>
                    </a:cubicBezTo>
                    <a:lnTo>
                      <a:pt x="13475" y="4702"/>
                    </a:lnTo>
                    <a:cubicBezTo>
                      <a:pt x="13498" y="4678"/>
                      <a:pt x="13534" y="4678"/>
                      <a:pt x="13557" y="4702"/>
                    </a:cubicBezTo>
                    <a:lnTo>
                      <a:pt x="15187" y="6408"/>
                    </a:lnTo>
                    <a:cubicBezTo>
                      <a:pt x="15210" y="6432"/>
                      <a:pt x="15210" y="6471"/>
                      <a:pt x="15187" y="6495"/>
                    </a:cubicBezTo>
                    <a:lnTo>
                      <a:pt x="11594" y="10254"/>
                    </a:lnTo>
                    <a:cubicBezTo>
                      <a:pt x="11571" y="10278"/>
                      <a:pt x="11571" y="10317"/>
                      <a:pt x="11594" y="10341"/>
                    </a:cubicBezTo>
                    <a:lnTo>
                      <a:pt x="15187" y="14100"/>
                    </a:lnTo>
                    <a:cubicBezTo>
                      <a:pt x="15210" y="14124"/>
                      <a:pt x="15210" y="14162"/>
                      <a:pt x="15187" y="14186"/>
                    </a:cubicBezTo>
                    <a:lnTo>
                      <a:pt x="13557" y="15892"/>
                    </a:lnTo>
                    <a:cubicBezTo>
                      <a:pt x="13534" y="15916"/>
                      <a:pt x="13498" y="15916"/>
                      <a:pt x="13475" y="15892"/>
                    </a:cubicBezTo>
                    <a:lnTo>
                      <a:pt x="9882" y="12133"/>
                    </a:lnTo>
                    <a:cubicBezTo>
                      <a:pt x="9859" y="12109"/>
                      <a:pt x="9823" y="12109"/>
                      <a:pt x="9800" y="12133"/>
                    </a:cubicBezTo>
                    <a:lnTo>
                      <a:pt x="6206" y="15892"/>
                    </a:lnTo>
                    <a:cubicBezTo>
                      <a:pt x="6184" y="15916"/>
                      <a:pt x="6148" y="15916"/>
                      <a:pt x="6125" y="15892"/>
                    </a:cubicBezTo>
                    <a:lnTo>
                      <a:pt x="4494" y="14186"/>
                    </a:lnTo>
                    <a:cubicBezTo>
                      <a:pt x="4472" y="14162"/>
                      <a:pt x="4472" y="14124"/>
                      <a:pt x="4494" y="14100"/>
                    </a:cubicBezTo>
                    <a:lnTo>
                      <a:pt x="8086" y="10341"/>
                    </a:lnTo>
                    <a:cubicBezTo>
                      <a:pt x="8109" y="10317"/>
                      <a:pt x="8109" y="10278"/>
                      <a:pt x="8086" y="10254"/>
                    </a:cubicBezTo>
                    <a:lnTo>
                      <a:pt x="4494" y="6495"/>
                    </a:lnTo>
                    <a:cubicBezTo>
                      <a:pt x="4472" y="6471"/>
                      <a:pt x="4472" y="6432"/>
                      <a:pt x="4494" y="6408"/>
                    </a:cubicBezTo>
                    <a:lnTo>
                      <a:pt x="6125" y="4702"/>
                    </a:lnTo>
                    <a:cubicBezTo>
                      <a:pt x="6136" y="4690"/>
                      <a:pt x="6152" y="4684"/>
                      <a:pt x="6166" y="4684"/>
                    </a:cubicBezTo>
                    <a:close/>
                  </a:path>
                </a:pathLst>
              </a:custGeom>
              <a:solidFill>
                <a:srgbClr val="92929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84" name="Abbrechen"/>
              <p:cNvSpPr/>
              <p:nvPr/>
            </p:nvSpPr>
            <p:spPr>
              <a:xfrm>
                <a:off x="-1" y="1870812"/>
                <a:ext cx="587710" cy="5877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20595" extrusionOk="0">
                    <a:moveTo>
                      <a:pt x="9840" y="0"/>
                    </a:moveTo>
                    <a:cubicBezTo>
                      <a:pt x="7322" y="0"/>
                      <a:pt x="4804" y="1006"/>
                      <a:pt x="2882" y="3016"/>
                    </a:cubicBezTo>
                    <a:cubicBezTo>
                      <a:pt x="-960" y="7037"/>
                      <a:pt x="-960" y="13558"/>
                      <a:pt x="2882" y="17579"/>
                    </a:cubicBezTo>
                    <a:cubicBezTo>
                      <a:pt x="6725" y="21600"/>
                      <a:pt x="12955" y="21600"/>
                      <a:pt x="16798" y="17579"/>
                    </a:cubicBezTo>
                    <a:cubicBezTo>
                      <a:pt x="20640" y="13558"/>
                      <a:pt x="20640" y="7037"/>
                      <a:pt x="16798" y="3016"/>
                    </a:cubicBezTo>
                    <a:cubicBezTo>
                      <a:pt x="14876" y="1006"/>
                      <a:pt x="12358" y="0"/>
                      <a:pt x="9840" y="0"/>
                    </a:cubicBezTo>
                    <a:close/>
                    <a:moveTo>
                      <a:pt x="6166" y="4684"/>
                    </a:moveTo>
                    <a:cubicBezTo>
                      <a:pt x="6181" y="4684"/>
                      <a:pt x="6195" y="4690"/>
                      <a:pt x="6206" y="4702"/>
                    </a:cubicBezTo>
                    <a:lnTo>
                      <a:pt x="9800" y="8462"/>
                    </a:lnTo>
                    <a:cubicBezTo>
                      <a:pt x="9823" y="8486"/>
                      <a:pt x="9859" y="8486"/>
                      <a:pt x="9882" y="8462"/>
                    </a:cubicBezTo>
                    <a:lnTo>
                      <a:pt x="13475" y="4702"/>
                    </a:lnTo>
                    <a:cubicBezTo>
                      <a:pt x="13498" y="4678"/>
                      <a:pt x="13534" y="4678"/>
                      <a:pt x="13557" y="4702"/>
                    </a:cubicBezTo>
                    <a:lnTo>
                      <a:pt x="15187" y="6408"/>
                    </a:lnTo>
                    <a:cubicBezTo>
                      <a:pt x="15210" y="6432"/>
                      <a:pt x="15210" y="6471"/>
                      <a:pt x="15187" y="6495"/>
                    </a:cubicBezTo>
                    <a:lnTo>
                      <a:pt x="11594" y="10254"/>
                    </a:lnTo>
                    <a:cubicBezTo>
                      <a:pt x="11571" y="10278"/>
                      <a:pt x="11571" y="10317"/>
                      <a:pt x="11594" y="10341"/>
                    </a:cubicBezTo>
                    <a:lnTo>
                      <a:pt x="15187" y="14100"/>
                    </a:lnTo>
                    <a:cubicBezTo>
                      <a:pt x="15210" y="14124"/>
                      <a:pt x="15210" y="14162"/>
                      <a:pt x="15187" y="14186"/>
                    </a:cubicBezTo>
                    <a:lnTo>
                      <a:pt x="13557" y="15892"/>
                    </a:lnTo>
                    <a:cubicBezTo>
                      <a:pt x="13534" y="15916"/>
                      <a:pt x="13498" y="15916"/>
                      <a:pt x="13475" y="15892"/>
                    </a:cubicBezTo>
                    <a:lnTo>
                      <a:pt x="9882" y="12133"/>
                    </a:lnTo>
                    <a:cubicBezTo>
                      <a:pt x="9859" y="12109"/>
                      <a:pt x="9823" y="12109"/>
                      <a:pt x="9800" y="12133"/>
                    </a:cubicBezTo>
                    <a:lnTo>
                      <a:pt x="6206" y="15892"/>
                    </a:lnTo>
                    <a:cubicBezTo>
                      <a:pt x="6184" y="15916"/>
                      <a:pt x="6148" y="15916"/>
                      <a:pt x="6125" y="15892"/>
                    </a:cubicBezTo>
                    <a:lnTo>
                      <a:pt x="4494" y="14186"/>
                    </a:lnTo>
                    <a:cubicBezTo>
                      <a:pt x="4472" y="14162"/>
                      <a:pt x="4472" y="14124"/>
                      <a:pt x="4494" y="14100"/>
                    </a:cubicBezTo>
                    <a:lnTo>
                      <a:pt x="8086" y="10341"/>
                    </a:lnTo>
                    <a:cubicBezTo>
                      <a:pt x="8109" y="10317"/>
                      <a:pt x="8109" y="10278"/>
                      <a:pt x="8086" y="10254"/>
                    </a:cubicBezTo>
                    <a:lnTo>
                      <a:pt x="4494" y="6495"/>
                    </a:lnTo>
                    <a:cubicBezTo>
                      <a:pt x="4472" y="6471"/>
                      <a:pt x="4472" y="6432"/>
                      <a:pt x="4494" y="6408"/>
                    </a:cubicBezTo>
                    <a:lnTo>
                      <a:pt x="6125" y="4702"/>
                    </a:lnTo>
                    <a:cubicBezTo>
                      <a:pt x="6136" y="4690"/>
                      <a:pt x="6152" y="4684"/>
                      <a:pt x="6166" y="4684"/>
                    </a:cubicBezTo>
                    <a:close/>
                  </a:path>
                </a:pathLst>
              </a:custGeom>
              <a:solidFill>
                <a:srgbClr val="92929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85" name="Abbrechen"/>
              <p:cNvSpPr/>
              <p:nvPr/>
            </p:nvSpPr>
            <p:spPr>
              <a:xfrm>
                <a:off x="-1" y="2806220"/>
                <a:ext cx="587710" cy="587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20595" extrusionOk="0">
                    <a:moveTo>
                      <a:pt x="9840" y="0"/>
                    </a:moveTo>
                    <a:cubicBezTo>
                      <a:pt x="7322" y="0"/>
                      <a:pt x="4804" y="1006"/>
                      <a:pt x="2882" y="3016"/>
                    </a:cubicBezTo>
                    <a:cubicBezTo>
                      <a:pt x="-960" y="7037"/>
                      <a:pt x="-960" y="13558"/>
                      <a:pt x="2882" y="17579"/>
                    </a:cubicBezTo>
                    <a:cubicBezTo>
                      <a:pt x="6725" y="21600"/>
                      <a:pt x="12955" y="21600"/>
                      <a:pt x="16798" y="17579"/>
                    </a:cubicBezTo>
                    <a:cubicBezTo>
                      <a:pt x="20640" y="13558"/>
                      <a:pt x="20640" y="7037"/>
                      <a:pt x="16798" y="3016"/>
                    </a:cubicBezTo>
                    <a:cubicBezTo>
                      <a:pt x="14876" y="1006"/>
                      <a:pt x="12358" y="0"/>
                      <a:pt x="9840" y="0"/>
                    </a:cubicBezTo>
                    <a:close/>
                    <a:moveTo>
                      <a:pt x="6166" y="4684"/>
                    </a:moveTo>
                    <a:cubicBezTo>
                      <a:pt x="6181" y="4684"/>
                      <a:pt x="6195" y="4690"/>
                      <a:pt x="6206" y="4702"/>
                    </a:cubicBezTo>
                    <a:lnTo>
                      <a:pt x="9800" y="8462"/>
                    </a:lnTo>
                    <a:cubicBezTo>
                      <a:pt x="9823" y="8486"/>
                      <a:pt x="9859" y="8486"/>
                      <a:pt x="9882" y="8462"/>
                    </a:cubicBezTo>
                    <a:lnTo>
                      <a:pt x="13475" y="4702"/>
                    </a:lnTo>
                    <a:cubicBezTo>
                      <a:pt x="13498" y="4678"/>
                      <a:pt x="13534" y="4678"/>
                      <a:pt x="13557" y="4702"/>
                    </a:cubicBezTo>
                    <a:lnTo>
                      <a:pt x="15187" y="6408"/>
                    </a:lnTo>
                    <a:cubicBezTo>
                      <a:pt x="15210" y="6432"/>
                      <a:pt x="15210" y="6471"/>
                      <a:pt x="15187" y="6495"/>
                    </a:cubicBezTo>
                    <a:lnTo>
                      <a:pt x="11594" y="10254"/>
                    </a:lnTo>
                    <a:cubicBezTo>
                      <a:pt x="11571" y="10278"/>
                      <a:pt x="11571" y="10317"/>
                      <a:pt x="11594" y="10341"/>
                    </a:cubicBezTo>
                    <a:lnTo>
                      <a:pt x="15187" y="14100"/>
                    </a:lnTo>
                    <a:cubicBezTo>
                      <a:pt x="15210" y="14124"/>
                      <a:pt x="15210" y="14162"/>
                      <a:pt x="15187" y="14186"/>
                    </a:cubicBezTo>
                    <a:lnTo>
                      <a:pt x="13557" y="15892"/>
                    </a:lnTo>
                    <a:cubicBezTo>
                      <a:pt x="13534" y="15916"/>
                      <a:pt x="13498" y="15916"/>
                      <a:pt x="13475" y="15892"/>
                    </a:cubicBezTo>
                    <a:lnTo>
                      <a:pt x="9882" y="12133"/>
                    </a:lnTo>
                    <a:cubicBezTo>
                      <a:pt x="9859" y="12109"/>
                      <a:pt x="9823" y="12109"/>
                      <a:pt x="9800" y="12133"/>
                    </a:cubicBezTo>
                    <a:lnTo>
                      <a:pt x="6206" y="15892"/>
                    </a:lnTo>
                    <a:cubicBezTo>
                      <a:pt x="6184" y="15916"/>
                      <a:pt x="6148" y="15916"/>
                      <a:pt x="6125" y="15892"/>
                    </a:cubicBezTo>
                    <a:lnTo>
                      <a:pt x="4494" y="14186"/>
                    </a:lnTo>
                    <a:cubicBezTo>
                      <a:pt x="4472" y="14162"/>
                      <a:pt x="4472" y="14124"/>
                      <a:pt x="4494" y="14100"/>
                    </a:cubicBezTo>
                    <a:lnTo>
                      <a:pt x="8086" y="10341"/>
                    </a:lnTo>
                    <a:cubicBezTo>
                      <a:pt x="8109" y="10317"/>
                      <a:pt x="8109" y="10278"/>
                      <a:pt x="8086" y="10254"/>
                    </a:cubicBezTo>
                    <a:lnTo>
                      <a:pt x="4494" y="6495"/>
                    </a:lnTo>
                    <a:cubicBezTo>
                      <a:pt x="4472" y="6471"/>
                      <a:pt x="4472" y="6432"/>
                      <a:pt x="4494" y="6408"/>
                    </a:cubicBezTo>
                    <a:lnTo>
                      <a:pt x="6125" y="4702"/>
                    </a:lnTo>
                    <a:cubicBezTo>
                      <a:pt x="6136" y="4690"/>
                      <a:pt x="6152" y="4684"/>
                      <a:pt x="6166" y="4684"/>
                    </a:cubicBezTo>
                    <a:close/>
                  </a:path>
                </a:pathLst>
              </a:custGeom>
              <a:solidFill>
                <a:srgbClr val="92929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spcBef>
                    <a:spcPts val="0"/>
                  </a:spcBef>
                  <a:defRPr sz="32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/>
              </a:p>
            </p:txBody>
          </p:sp>
        </p:grpSp>
      </p:grpSp>
      <p:sp>
        <p:nvSpPr>
          <p:cNvPr id="188" name="Dreieck"/>
          <p:cNvSpPr/>
          <p:nvPr/>
        </p:nvSpPr>
        <p:spPr>
          <a:xfrm rot="5400000">
            <a:off x="9902307" y="6326008"/>
            <a:ext cx="1661129" cy="10639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grpSp>
        <p:nvGrpSpPr>
          <p:cNvPr id="195" name="Gruppieren"/>
          <p:cNvGrpSpPr/>
          <p:nvPr/>
        </p:nvGrpSpPr>
        <p:grpSpPr>
          <a:xfrm>
            <a:off x="13232251" y="5689576"/>
            <a:ext cx="7162077" cy="3417019"/>
            <a:chOff x="0" y="0"/>
            <a:chExt cx="7162076" cy="3417018"/>
          </a:xfrm>
        </p:grpSpPr>
        <p:sp>
          <p:nvSpPr>
            <p:cNvPr id="189" name="individuelle Dosiermenge…"/>
            <p:cNvSpPr txBox="1"/>
            <p:nvPr/>
          </p:nvSpPr>
          <p:spPr>
            <a:xfrm>
              <a:off x="787400" y="24590"/>
              <a:ext cx="6374677" cy="33924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>
                <a:lnSpc>
                  <a:spcPct val="90000"/>
                </a:lnSpc>
                <a:spcBef>
                  <a:spcPts val="2800"/>
                </a:spcBef>
                <a:defRPr sz="4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Die richtige Menge</a:t>
              </a:r>
            </a:p>
            <a:p>
              <a:pPr>
                <a:lnSpc>
                  <a:spcPct val="90000"/>
                </a:lnSpc>
                <a:spcBef>
                  <a:spcPts val="2800"/>
                </a:spcBef>
                <a:defRPr sz="4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Gut einreiben</a:t>
              </a:r>
            </a:p>
            <a:p>
              <a:pPr>
                <a:lnSpc>
                  <a:spcPct val="90000"/>
                </a:lnSpc>
                <a:spcBef>
                  <a:spcPts val="2800"/>
                </a:spcBef>
                <a:defRPr sz="4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Die richtige Reihenfolge</a:t>
              </a:r>
            </a:p>
            <a:p>
              <a:pPr>
                <a:lnSpc>
                  <a:spcPct val="90000"/>
                </a:lnSpc>
                <a:spcBef>
                  <a:spcPts val="2800"/>
                </a:spcBef>
                <a:defRPr sz="4000">
                  <a:latin typeface="Calibri"/>
                  <a:ea typeface="Calibri"/>
                  <a:cs typeface="Calibri"/>
                  <a:sym typeface="Calibri"/>
                </a:defRPr>
              </a:pPr>
              <a:r>
                <a:t>Problem-Stellen finden</a:t>
              </a:r>
            </a:p>
          </p:txBody>
        </p:sp>
        <p:grpSp>
          <p:nvGrpSpPr>
            <p:cNvPr id="194" name="Gruppieren"/>
            <p:cNvGrpSpPr/>
            <p:nvPr/>
          </p:nvGrpSpPr>
          <p:grpSpPr>
            <a:xfrm>
              <a:off x="0" y="0"/>
              <a:ext cx="575759" cy="3358625"/>
              <a:chOff x="0" y="0"/>
              <a:chExt cx="575758" cy="3358624"/>
            </a:xfrm>
          </p:grpSpPr>
          <p:sp>
            <p:nvSpPr>
              <p:cNvPr id="190" name="Form"/>
              <p:cNvSpPr/>
              <p:nvPr/>
            </p:nvSpPr>
            <p:spPr>
              <a:xfrm>
                <a:off x="0" y="0"/>
                <a:ext cx="575759" cy="5757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1" y="0"/>
                    </a:moveTo>
                    <a:cubicBezTo>
                      <a:pt x="4836" y="0"/>
                      <a:pt x="0" y="4834"/>
                      <a:pt x="0" y="10799"/>
                    </a:cubicBezTo>
                    <a:cubicBezTo>
                      <a:pt x="0" y="16764"/>
                      <a:pt x="4836" y="21600"/>
                      <a:pt x="10801" y="21600"/>
                    </a:cubicBezTo>
                    <a:cubicBezTo>
                      <a:pt x="16766" y="21600"/>
                      <a:pt x="21600" y="16764"/>
                      <a:pt x="21600" y="10799"/>
                    </a:cubicBezTo>
                    <a:cubicBezTo>
                      <a:pt x="21600" y="4834"/>
                      <a:pt x="16766" y="0"/>
                      <a:pt x="10801" y="0"/>
                    </a:cubicBezTo>
                    <a:close/>
                    <a:moveTo>
                      <a:pt x="16337" y="5557"/>
                    </a:moveTo>
                    <a:cubicBezTo>
                      <a:pt x="16555" y="5556"/>
                      <a:pt x="16774" y="5639"/>
                      <a:pt x="16939" y="5803"/>
                    </a:cubicBezTo>
                    <a:lnTo>
                      <a:pt x="17480" y="6344"/>
                    </a:lnTo>
                    <a:cubicBezTo>
                      <a:pt x="17810" y="6674"/>
                      <a:pt x="17809" y="7209"/>
                      <a:pt x="17485" y="7539"/>
                    </a:cubicBezTo>
                    <a:lnTo>
                      <a:pt x="7826" y="17269"/>
                    </a:lnTo>
                    <a:cubicBezTo>
                      <a:pt x="7497" y="17604"/>
                      <a:pt x="6955" y="17604"/>
                      <a:pt x="6625" y="17269"/>
                    </a:cubicBezTo>
                    <a:lnTo>
                      <a:pt x="3230" y="13872"/>
                    </a:lnTo>
                    <a:cubicBezTo>
                      <a:pt x="2900" y="13542"/>
                      <a:pt x="2900" y="13007"/>
                      <a:pt x="3230" y="12677"/>
                    </a:cubicBezTo>
                    <a:lnTo>
                      <a:pt x="3770" y="12136"/>
                    </a:lnTo>
                    <a:cubicBezTo>
                      <a:pt x="4100" y="11806"/>
                      <a:pt x="4635" y="11806"/>
                      <a:pt x="4965" y="12136"/>
                    </a:cubicBezTo>
                    <a:lnTo>
                      <a:pt x="7166" y="14336"/>
                    </a:lnTo>
                    <a:cubicBezTo>
                      <a:pt x="7198" y="14369"/>
                      <a:pt x="7253" y="14369"/>
                      <a:pt x="7286" y="14336"/>
                    </a:cubicBezTo>
                    <a:lnTo>
                      <a:pt x="15737" y="5809"/>
                    </a:lnTo>
                    <a:cubicBezTo>
                      <a:pt x="15902" y="5641"/>
                      <a:pt x="16120" y="5557"/>
                      <a:pt x="16337" y="5557"/>
                    </a:cubicBezTo>
                    <a:close/>
                  </a:path>
                </a:pathLst>
              </a:custGeom>
              <a:solidFill>
                <a:srgbClr val="008C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160858">
                  <a:spcBef>
                    <a:spcPts val="0"/>
                  </a:spcBef>
                  <a:defRPr sz="3800">
                    <a:solidFill>
                      <a:srgbClr val="FFFFFF"/>
                    </a:solidFill>
                    <a:latin typeface="Sofia Pro Semi Bold"/>
                    <a:ea typeface="Sofia Pro Semi Bold"/>
                    <a:cs typeface="Sofia Pro Semi Bold"/>
                    <a:sym typeface="Sofia Pro Semi Bold"/>
                  </a:defRPr>
                </a:pPr>
                <a:endParaRPr/>
              </a:p>
            </p:txBody>
          </p:sp>
          <p:sp>
            <p:nvSpPr>
              <p:cNvPr id="191" name="Form"/>
              <p:cNvSpPr/>
              <p:nvPr/>
            </p:nvSpPr>
            <p:spPr>
              <a:xfrm>
                <a:off x="0" y="931503"/>
                <a:ext cx="575759" cy="5757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1" y="0"/>
                    </a:moveTo>
                    <a:cubicBezTo>
                      <a:pt x="4836" y="0"/>
                      <a:pt x="0" y="4834"/>
                      <a:pt x="0" y="10799"/>
                    </a:cubicBezTo>
                    <a:cubicBezTo>
                      <a:pt x="0" y="16764"/>
                      <a:pt x="4836" y="21600"/>
                      <a:pt x="10801" y="21600"/>
                    </a:cubicBezTo>
                    <a:cubicBezTo>
                      <a:pt x="16766" y="21600"/>
                      <a:pt x="21600" y="16764"/>
                      <a:pt x="21600" y="10799"/>
                    </a:cubicBezTo>
                    <a:cubicBezTo>
                      <a:pt x="21600" y="4834"/>
                      <a:pt x="16766" y="0"/>
                      <a:pt x="10801" y="0"/>
                    </a:cubicBezTo>
                    <a:close/>
                    <a:moveTo>
                      <a:pt x="16337" y="5557"/>
                    </a:moveTo>
                    <a:cubicBezTo>
                      <a:pt x="16555" y="5556"/>
                      <a:pt x="16774" y="5639"/>
                      <a:pt x="16939" y="5803"/>
                    </a:cubicBezTo>
                    <a:lnTo>
                      <a:pt x="17480" y="6344"/>
                    </a:lnTo>
                    <a:cubicBezTo>
                      <a:pt x="17810" y="6674"/>
                      <a:pt x="17809" y="7209"/>
                      <a:pt x="17485" y="7539"/>
                    </a:cubicBezTo>
                    <a:lnTo>
                      <a:pt x="7826" y="17269"/>
                    </a:lnTo>
                    <a:cubicBezTo>
                      <a:pt x="7497" y="17604"/>
                      <a:pt x="6955" y="17604"/>
                      <a:pt x="6625" y="17269"/>
                    </a:cubicBezTo>
                    <a:lnTo>
                      <a:pt x="3230" y="13872"/>
                    </a:lnTo>
                    <a:cubicBezTo>
                      <a:pt x="2900" y="13542"/>
                      <a:pt x="2900" y="13007"/>
                      <a:pt x="3230" y="12677"/>
                    </a:cubicBezTo>
                    <a:lnTo>
                      <a:pt x="3770" y="12136"/>
                    </a:lnTo>
                    <a:cubicBezTo>
                      <a:pt x="4100" y="11806"/>
                      <a:pt x="4635" y="11806"/>
                      <a:pt x="4965" y="12136"/>
                    </a:cubicBezTo>
                    <a:lnTo>
                      <a:pt x="7166" y="14336"/>
                    </a:lnTo>
                    <a:cubicBezTo>
                      <a:pt x="7198" y="14369"/>
                      <a:pt x="7253" y="14369"/>
                      <a:pt x="7286" y="14336"/>
                    </a:cubicBezTo>
                    <a:lnTo>
                      <a:pt x="15737" y="5809"/>
                    </a:lnTo>
                    <a:cubicBezTo>
                      <a:pt x="15902" y="5641"/>
                      <a:pt x="16120" y="5557"/>
                      <a:pt x="16337" y="5557"/>
                    </a:cubicBezTo>
                    <a:close/>
                  </a:path>
                </a:pathLst>
              </a:custGeom>
              <a:solidFill>
                <a:srgbClr val="008C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160858">
                  <a:spcBef>
                    <a:spcPts val="0"/>
                  </a:spcBef>
                  <a:defRPr sz="3800">
                    <a:solidFill>
                      <a:srgbClr val="FFFFFF"/>
                    </a:solidFill>
                    <a:latin typeface="Sofia Pro Semi Bold"/>
                    <a:ea typeface="Sofia Pro Semi Bold"/>
                    <a:cs typeface="Sofia Pro Semi Bold"/>
                    <a:sym typeface="Sofia Pro Semi Bold"/>
                  </a:defRPr>
                </a:pPr>
                <a:endParaRPr/>
              </a:p>
            </p:txBody>
          </p:sp>
          <p:sp>
            <p:nvSpPr>
              <p:cNvPr id="192" name="Form"/>
              <p:cNvSpPr/>
              <p:nvPr/>
            </p:nvSpPr>
            <p:spPr>
              <a:xfrm>
                <a:off x="0" y="1863007"/>
                <a:ext cx="575759" cy="5757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1" y="0"/>
                    </a:moveTo>
                    <a:cubicBezTo>
                      <a:pt x="4836" y="0"/>
                      <a:pt x="0" y="4834"/>
                      <a:pt x="0" y="10799"/>
                    </a:cubicBezTo>
                    <a:cubicBezTo>
                      <a:pt x="0" y="16764"/>
                      <a:pt x="4836" y="21600"/>
                      <a:pt x="10801" y="21600"/>
                    </a:cubicBezTo>
                    <a:cubicBezTo>
                      <a:pt x="16766" y="21600"/>
                      <a:pt x="21600" y="16764"/>
                      <a:pt x="21600" y="10799"/>
                    </a:cubicBezTo>
                    <a:cubicBezTo>
                      <a:pt x="21600" y="4834"/>
                      <a:pt x="16766" y="0"/>
                      <a:pt x="10801" y="0"/>
                    </a:cubicBezTo>
                    <a:close/>
                    <a:moveTo>
                      <a:pt x="16337" y="5557"/>
                    </a:moveTo>
                    <a:cubicBezTo>
                      <a:pt x="16555" y="5556"/>
                      <a:pt x="16774" y="5639"/>
                      <a:pt x="16939" y="5803"/>
                    </a:cubicBezTo>
                    <a:lnTo>
                      <a:pt x="17480" y="6344"/>
                    </a:lnTo>
                    <a:cubicBezTo>
                      <a:pt x="17810" y="6674"/>
                      <a:pt x="17809" y="7209"/>
                      <a:pt x="17485" y="7539"/>
                    </a:cubicBezTo>
                    <a:lnTo>
                      <a:pt x="7826" y="17269"/>
                    </a:lnTo>
                    <a:cubicBezTo>
                      <a:pt x="7497" y="17604"/>
                      <a:pt x="6955" y="17604"/>
                      <a:pt x="6625" y="17269"/>
                    </a:cubicBezTo>
                    <a:lnTo>
                      <a:pt x="3230" y="13872"/>
                    </a:lnTo>
                    <a:cubicBezTo>
                      <a:pt x="2900" y="13542"/>
                      <a:pt x="2900" y="13007"/>
                      <a:pt x="3230" y="12677"/>
                    </a:cubicBezTo>
                    <a:lnTo>
                      <a:pt x="3770" y="12136"/>
                    </a:lnTo>
                    <a:cubicBezTo>
                      <a:pt x="4100" y="11806"/>
                      <a:pt x="4635" y="11806"/>
                      <a:pt x="4965" y="12136"/>
                    </a:cubicBezTo>
                    <a:lnTo>
                      <a:pt x="7166" y="14336"/>
                    </a:lnTo>
                    <a:cubicBezTo>
                      <a:pt x="7198" y="14369"/>
                      <a:pt x="7253" y="14369"/>
                      <a:pt x="7286" y="14336"/>
                    </a:cubicBezTo>
                    <a:lnTo>
                      <a:pt x="15737" y="5809"/>
                    </a:lnTo>
                    <a:cubicBezTo>
                      <a:pt x="15902" y="5641"/>
                      <a:pt x="16120" y="5557"/>
                      <a:pt x="16337" y="5557"/>
                    </a:cubicBezTo>
                    <a:close/>
                  </a:path>
                </a:pathLst>
              </a:custGeom>
              <a:solidFill>
                <a:srgbClr val="008C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160858">
                  <a:spcBef>
                    <a:spcPts val="0"/>
                  </a:spcBef>
                  <a:defRPr sz="3800">
                    <a:solidFill>
                      <a:srgbClr val="FFFFFF"/>
                    </a:solidFill>
                    <a:latin typeface="Sofia Pro Semi Bold"/>
                    <a:ea typeface="Sofia Pro Semi Bold"/>
                    <a:cs typeface="Sofia Pro Semi Bold"/>
                    <a:sym typeface="Sofia Pro Semi Bold"/>
                  </a:defRPr>
                </a:pPr>
                <a:endParaRPr/>
              </a:p>
            </p:txBody>
          </p:sp>
          <p:sp>
            <p:nvSpPr>
              <p:cNvPr id="193" name="Form"/>
              <p:cNvSpPr/>
              <p:nvPr/>
            </p:nvSpPr>
            <p:spPr>
              <a:xfrm>
                <a:off x="0" y="2782867"/>
                <a:ext cx="575759" cy="5757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1" y="0"/>
                    </a:moveTo>
                    <a:cubicBezTo>
                      <a:pt x="4836" y="0"/>
                      <a:pt x="0" y="4834"/>
                      <a:pt x="0" y="10799"/>
                    </a:cubicBezTo>
                    <a:cubicBezTo>
                      <a:pt x="0" y="16764"/>
                      <a:pt x="4836" y="21600"/>
                      <a:pt x="10801" y="21600"/>
                    </a:cubicBezTo>
                    <a:cubicBezTo>
                      <a:pt x="16766" y="21600"/>
                      <a:pt x="21600" y="16764"/>
                      <a:pt x="21600" y="10799"/>
                    </a:cubicBezTo>
                    <a:cubicBezTo>
                      <a:pt x="21600" y="4834"/>
                      <a:pt x="16766" y="0"/>
                      <a:pt x="10801" y="0"/>
                    </a:cubicBezTo>
                    <a:close/>
                    <a:moveTo>
                      <a:pt x="16337" y="5557"/>
                    </a:moveTo>
                    <a:cubicBezTo>
                      <a:pt x="16555" y="5556"/>
                      <a:pt x="16774" y="5639"/>
                      <a:pt x="16939" y="5803"/>
                    </a:cubicBezTo>
                    <a:lnTo>
                      <a:pt x="17480" y="6344"/>
                    </a:lnTo>
                    <a:cubicBezTo>
                      <a:pt x="17810" y="6674"/>
                      <a:pt x="17809" y="7209"/>
                      <a:pt x="17485" y="7539"/>
                    </a:cubicBezTo>
                    <a:lnTo>
                      <a:pt x="7826" y="17269"/>
                    </a:lnTo>
                    <a:cubicBezTo>
                      <a:pt x="7497" y="17604"/>
                      <a:pt x="6955" y="17604"/>
                      <a:pt x="6625" y="17269"/>
                    </a:cubicBezTo>
                    <a:lnTo>
                      <a:pt x="3230" y="13872"/>
                    </a:lnTo>
                    <a:cubicBezTo>
                      <a:pt x="2900" y="13542"/>
                      <a:pt x="2900" y="13007"/>
                      <a:pt x="3230" y="12677"/>
                    </a:cubicBezTo>
                    <a:lnTo>
                      <a:pt x="3770" y="12136"/>
                    </a:lnTo>
                    <a:cubicBezTo>
                      <a:pt x="4100" y="11806"/>
                      <a:pt x="4635" y="11806"/>
                      <a:pt x="4965" y="12136"/>
                    </a:cubicBezTo>
                    <a:lnTo>
                      <a:pt x="7166" y="14336"/>
                    </a:lnTo>
                    <a:cubicBezTo>
                      <a:pt x="7198" y="14369"/>
                      <a:pt x="7253" y="14369"/>
                      <a:pt x="7286" y="14336"/>
                    </a:cubicBezTo>
                    <a:lnTo>
                      <a:pt x="15737" y="5809"/>
                    </a:lnTo>
                    <a:cubicBezTo>
                      <a:pt x="15902" y="5641"/>
                      <a:pt x="16120" y="5557"/>
                      <a:pt x="16337" y="5557"/>
                    </a:cubicBezTo>
                    <a:close/>
                  </a:path>
                </a:pathLst>
              </a:custGeom>
              <a:solidFill>
                <a:srgbClr val="008C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160858">
                  <a:spcBef>
                    <a:spcPts val="0"/>
                  </a:spcBef>
                  <a:defRPr sz="3800">
                    <a:solidFill>
                      <a:srgbClr val="FFFFFF"/>
                    </a:solidFill>
                    <a:latin typeface="Sofia Pro Semi Bold"/>
                    <a:ea typeface="Sofia Pro Semi Bold"/>
                    <a:cs typeface="Sofia Pro Semi Bold"/>
                    <a:sym typeface="Sofia Pro Semi Bold"/>
                  </a:defRPr>
                </a:pPr>
                <a:endParaRPr/>
              </a:p>
            </p:txBody>
          </p:sp>
        </p:grpSp>
      </p:grp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Rechteck"/>
          <p:cNvSpPr/>
          <p:nvPr/>
        </p:nvSpPr>
        <p:spPr>
          <a:xfrm>
            <a:off x="-1" y="5905500"/>
            <a:ext cx="24384001" cy="7810500"/>
          </a:xfrm>
          <a:prstGeom prst="rect">
            <a:avLst/>
          </a:prstGeom>
          <a:gradFill>
            <a:gsLst>
              <a:gs pos="0">
                <a:srgbClr val="CCD3F0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8479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8" name="01 | LERNZIELE…"/>
          <p:cNvSpPr txBox="1"/>
          <p:nvPr/>
        </p:nvSpPr>
        <p:spPr>
          <a:xfrm>
            <a:off x="-2" y="508218"/>
            <a:ext cx="9525001" cy="82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1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01 | </a:t>
            </a:r>
            <a:r>
              <a:rPr spc="500">
                <a:solidFill>
                  <a:srgbClr val="000000"/>
                </a:solidFill>
              </a:rPr>
              <a:t>WIE?</a:t>
            </a:r>
            <a:endParaRPr spc="500"/>
          </a:p>
          <a:p>
            <a:pPr indent="571500">
              <a:lnSpc>
                <a:spcPct val="11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Wie viel Mittel?</a:t>
            </a:r>
          </a:p>
        </p:txBody>
      </p:sp>
      <p:pic>
        <p:nvPicPr>
          <p:cNvPr id="199" name="DC_Dosage_Hint_TwoHands_v1_S_1200px_FD.png" descr="DC_Dosage_Hint_TwoHands_v1_S_1200px_FD.png"/>
          <p:cNvPicPr>
            <a:picLocks noChangeAspect="1"/>
          </p:cNvPicPr>
          <p:nvPr/>
        </p:nvPicPr>
        <p:blipFill>
          <a:blip r:embed="rId2"/>
          <a:srcRect r="5031"/>
          <a:stretch>
            <a:fillRect/>
          </a:stretch>
        </p:blipFill>
        <p:spPr>
          <a:xfrm flipH="1">
            <a:off x="-177" y="6049314"/>
            <a:ext cx="12015171" cy="843468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DC_Dosage_Hint_TwoHands_v1_XL_1200px_FD.png" descr="DC_Dosage_Hint_TwoHands_v1_XL_1200px_FD.png"/>
          <p:cNvPicPr>
            <a:picLocks noChangeAspect="1"/>
          </p:cNvPicPr>
          <p:nvPr/>
        </p:nvPicPr>
        <p:blipFill>
          <a:blip r:embed="rId3"/>
          <a:srcRect l="805" t="1647" r="3009" b="339"/>
          <a:stretch>
            <a:fillRect/>
          </a:stretch>
        </p:blipFill>
        <p:spPr>
          <a:xfrm>
            <a:off x="12258262" y="6466113"/>
            <a:ext cx="12125605" cy="8237597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Hand"/>
          <p:cNvSpPr/>
          <p:nvPr/>
        </p:nvSpPr>
        <p:spPr>
          <a:xfrm>
            <a:off x="6559020" y="6738916"/>
            <a:ext cx="895474" cy="1288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54" h="21598" extrusionOk="0">
                <a:moveTo>
                  <a:pt x="9241" y="0"/>
                </a:moveTo>
                <a:cubicBezTo>
                  <a:pt x="8623" y="3"/>
                  <a:pt x="8010" y="322"/>
                  <a:pt x="8004" y="946"/>
                </a:cubicBezTo>
                <a:cubicBezTo>
                  <a:pt x="7999" y="1470"/>
                  <a:pt x="7929" y="8910"/>
                  <a:pt x="7929" y="8910"/>
                </a:cubicBezTo>
                <a:cubicBezTo>
                  <a:pt x="7929" y="8910"/>
                  <a:pt x="7499" y="8974"/>
                  <a:pt x="7399" y="8974"/>
                </a:cubicBezTo>
                <a:cubicBezTo>
                  <a:pt x="7399" y="8974"/>
                  <a:pt x="5801" y="2575"/>
                  <a:pt x="5675" y="1884"/>
                </a:cubicBezTo>
                <a:cubicBezTo>
                  <a:pt x="5460" y="700"/>
                  <a:pt x="3262" y="854"/>
                  <a:pt x="3420" y="2122"/>
                </a:cubicBezTo>
                <a:cubicBezTo>
                  <a:pt x="3487" y="2667"/>
                  <a:pt x="4637" y="9621"/>
                  <a:pt x="4637" y="9621"/>
                </a:cubicBezTo>
                <a:lnTo>
                  <a:pt x="4100" y="9812"/>
                </a:lnTo>
                <a:cubicBezTo>
                  <a:pt x="4100" y="9812"/>
                  <a:pt x="2546" y="6213"/>
                  <a:pt x="2124" y="5128"/>
                </a:cubicBezTo>
                <a:cubicBezTo>
                  <a:pt x="1683" y="3995"/>
                  <a:pt x="-325" y="4416"/>
                  <a:pt x="45" y="5576"/>
                </a:cubicBezTo>
                <a:cubicBezTo>
                  <a:pt x="204" y="6073"/>
                  <a:pt x="930" y="9056"/>
                  <a:pt x="1691" y="11289"/>
                </a:cubicBezTo>
                <a:cubicBezTo>
                  <a:pt x="1612" y="16115"/>
                  <a:pt x="3291" y="17160"/>
                  <a:pt x="3675" y="19027"/>
                </a:cubicBezTo>
                <a:cubicBezTo>
                  <a:pt x="3899" y="20117"/>
                  <a:pt x="3791" y="21598"/>
                  <a:pt x="3791" y="21598"/>
                </a:cubicBezTo>
                <a:lnTo>
                  <a:pt x="13296" y="21598"/>
                </a:lnTo>
                <a:cubicBezTo>
                  <a:pt x="13296" y="18355"/>
                  <a:pt x="17266" y="16479"/>
                  <a:pt x="18181" y="15015"/>
                </a:cubicBezTo>
                <a:cubicBezTo>
                  <a:pt x="18213" y="14964"/>
                  <a:pt x="19620" y="12585"/>
                  <a:pt x="20198" y="11608"/>
                </a:cubicBezTo>
                <a:cubicBezTo>
                  <a:pt x="20356" y="11341"/>
                  <a:pt x="20444" y="11057"/>
                  <a:pt x="20458" y="10768"/>
                </a:cubicBezTo>
                <a:cubicBezTo>
                  <a:pt x="20485" y="10213"/>
                  <a:pt x="20558" y="9282"/>
                  <a:pt x="20735" y="9028"/>
                </a:cubicBezTo>
                <a:cubicBezTo>
                  <a:pt x="21275" y="8248"/>
                  <a:pt x="21229" y="7659"/>
                  <a:pt x="19813" y="7927"/>
                </a:cubicBezTo>
                <a:cubicBezTo>
                  <a:pt x="18121" y="8247"/>
                  <a:pt x="17427" y="10409"/>
                  <a:pt x="17427" y="10409"/>
                </a:cubicBezTo>
                <a:lnTo>
                  <a:pt x="16041" y="12125"/>
                </a:lnTo>
                <a:lnTo>
                  <a:pt x="15280" y="12313"/>
                </a:lnTo>
                <a:lnTo>
                  <a:pt x="14521" y="9417"/>
                </a:lnTo>
                <a:cubicBezTo>
                  <a:pt x="14521" y="9417"/>
                  <a:pt x="14899" y="2984"/>
                  <a:pt x="15008" y="1961"/>
                </a:cubicBezTo>
                <a:cubicBezTo>
                  <a:pt x="15120" y="912"/>
                  <a:pt x="13017" y="708"/>
                  <a:pt x="12778" y="1791"/>
                </a:cubicBezTo>
                <a:cubicBezTo>
                  <a:pt x="12639" y="2422"/>
                  <a:pt x="11563" y="7848"/>
                  <a:pt x="11333" y="8824"/>
                </a:cubicBezTo>
                <a:lnTo>
                  <a:pt x="10797" y="8800"/>
                </a:lnTo>
                <a:cubicBezTo>
                  <a:pt x="10797" y="8800"/>
                  <a:pt x="10538" y="1503"/>
                  <a:pt x="10513" y="956"/>
                </a:cubicBezTo>
                <a:cubicBezTo>
                  <a:pt x="10483" y="313"/>
                  <a:pt x="9859" y="-2"/>
                  <a:pt x="9241" y="0"/>
                </a:cubicBezTo>
                <a:close/>
              </a:path>
            </a:pathLst>
          </a:custGeom>
          <a:ln w="50800">
            <a:solidFill>
              <a:srgbClr val="1F00EB"/>
            </a:solidFill>
            <a:miter lim="400000"/>
          </a:ln>
        </p:spPr>
        <p:txBody>
          <a:bodyPr lIns="0" tIns="0" rIns="0" bIns="0" anchor="ctr"/>
          <a:lstStyle/>
          <a:p>
            <a:pPr algn="ctr" defTabSz="1160858">
              <a:spcBef>
                <a:spcPts val="0"/>
              </a:spcBef>
              <a:defRPr sz="38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02" name="Hand"/>
          <p:cNvSpPr/>
          <p:nvPr/>
        </p:nvSpPr>
        <p:spPr>
          <a:xfrm>
            <a:off x="16484905" y="6738916"/>
            <a:ext cx="895475" cy="1288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54" h="21598" extrusionOk="0">
                <a:moveTo>
                  <a:pt x="9241" y="0"/>
                </a:moveTo>
                <a:cubicBezTo>
                  <a:pt x="8623" y="3"/>
                  <a:pt x="8010" y="322"/>
                  <a:pt x="8004" y="946"/>
                </a:cubicBezTo>
                <a:cubicBezTo>
                  <a:pt x="7999" y="1470"/>
                  <a:pt x="7929" y="8910"/>
                  <a:pt x="7929" y="8910"/>
                </a:cubicBezTo>
                <a:cubicBezTo>
                  <a:pt x="7929" y="8910"/>
                  <a:pt x="7499" y="8974"/>
                  <a:pt x="7399" y="8974"/>
                </a:cubicBezTo>
                <a:cubicBezTo>
                  <a:pt x="7399" y="8974"/>
                  <a:pt x="5801" y="2575"/>
                  <a:pt x="5675" y="1884"/>
                </a:cubicBezTo>
                <a:cubicBezTo>
                  <a:pt x="5460" y="700"/>
                  <a:pt x="3262" y="854"/>
                  <a:pt x="3420" y="2122"/>
                </a:cubicBezTo>
                <a:cubicBezTo>
                  <a:pt x="3487" y="2667"/>
                  <a:pt x="4637" y="9621"/>
                  <a:pt x="4637" y="9621"/>
                </a:cubicBezTo>
                <a:lnTo>
                  <a:pt x="4100" y="9812"/>
                </a:lnTo>
                <a:cubicBezTo>
                  <a:pt x="4100" y="9812"/>
                  <a:pt x="2546" y="6213"/>
                  <a:pt x="2124" y="5128"/>
                </a:cubicBezTo>
                <a:cubicBezTo>
                  <a:pt x="1683" y="3995"/>
                  <a:pt x="-325" y="4416"/>
                  <a:pt x="45" y="5576"/>
                </a:cubicBezTo>
                <a:cubicBezTo>
                  <a:pt x="204" y="6073"/>
                  <a:pt x="930" y="9056"/>
                  <a:pt x="1691" y="11289"/>
                </a:cubicBezTo>
                <a:cubicBezTo>
                  <a:pt x="1612" y="16115"/>
                  <a:pt x="3291" y="17160"/>
                  <a:pt x="3675" y="19027"/>
                </a:cubicBezTo>
                <a:cubicBezTo>
                  <a:pt x="3899" y="20117"/>
                  <a:pt x="3791" y="21598"/>
                  <a:pt x="3791" y="21598"/>
                </a:cubicBezTo>
                <a:lnTo>
                  <a:pt x="13296" y="21598"/>
                </a:lnTo>
                <a:cubicBezTo>
                  <a:pt x="13296" y="18355"/>
                  <a:pt x="17266" y="16479"/>
                  <a:pt x="18181" y="15015"/>
                </a:cubicBezTo>
                <a:cubicBezTo>
                  <a:pt x="18213" y="14964"/>
                  <a:pt x="19620" y="12585"/>
                  <a:pt x="20198" y="11608"/>
                </a:cubicBezTo>
                <a:cubicBezTo>
                  <a:pt x="20356" y="11341"/>
                  <a:pt x="20444" y="11057"/>
                  <a:pt x="20458" y="10768"/>
                </a:cubicBezTo>
                <a:cubicBezTo>
                  <a:pt x="20485" y="10213"/>
                  <a:pt x="20558" y="9282"/>
                  <a:pt x="20735" y="9028"/>
                </a:cubicBezTo>
                <a:cubicBezTo>
                  <a:pt x="21275" y="8248"/>
                  <a:pt x="21229" y="7659"/>
                  <a:pt x="19813" y="7927"/>
                </a:cubicBezTo>
                <a:cubicBezTo>
                  <a:pt x="18121" y="8247"/>
                  <a:pt x="17427" y="10409"/>
                  <a:pt x="17427" y="10409"/>
                </a:cubicBezTo>
                <a:lnTo>
                  <a:pt x="16041" y="12125"/>
                </a:lnTo>
                <a:lnTo>
                  <a:pt x="15280" y="12313"/>
                </a:lnTo>
                <a:lnTo>
                  <a:pt x="14521" y="9417"/>
                </a:lnTo>
                <a:cubicBezTo>
                  <a:pt x="14521" y="9417"/>
                  <a:pt x="14899" y="2984"/>
                  <a:pt x="15008" y="1961"/>
                </a:cubicBezTo>
                <a:cubicBezTo>
                  <a:pt x="15120" y="912"/>
                  <a:pt x="13017" y="708"/>
                  <a:pt x="12778" y="1791"/>
                </a:cubicBezTo>
                <a:cubicBezTo>
                  <a:pt x="12639" y="2422"/>
                  <a:pt x="11563" y="7848"/>
                  <a:pt x="11333" y="8824"/>
                </a:cubicBezTo>
                <a:lnTo>
                  <a:pt x="10797" y="8800"/>
                </a:lnTo>
                <a:cubicBezTo>
                  <a:pt x="10797" y="8800"/>
                  <a:pt x="10538" y="1503"/>
                  <a:pt x="10513" y="956"/>
                </a:cubicBezTo>
                <a:cubicBezTo>
                  <a:pt x="10483" y="313"/>
                  <a:pt x="9859" y="-2"/>
                  <a:pt x="9241" y="0"/>
                </a:cubicBezTo>
                <a:close/>
              </a:path>
            </a:pathLst>
          </a:custGeom>
          <a:ln w="50800">
            <a:solidFill>
              <a:srgbClr val="1F00EB"/>
            </a:solidFill>
            <a:miter lim="400000"/>
          </a:ln>
        </p:spPr>
        <p:txBody>
          <a:bodyPr lIns="0" tIns="0" rIns="0" bIns="0" anchor="ctr"/>
          <a:lstStyle/>
          <a:p>
            <a:pPr algn="ctr" defTabSz="1160858">
              <a:spcBef>
                <a:spcPts val="0"/>
              </a:spcBef>
              <a:defRPr sz="3800" b="1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203" name="Die Individuelle Dosiermenge…"/>
          <p:cNvSpPr txBox="1"/>
          <p:nvPr/>
        </p:nvSpPr>
        <p:spPr>
          <a:xfrm>
            <a:off x="6290783" y="1396999"/>
            <a:ext cx="11802431" cy="2688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300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Wie </a:t>
            </a:r>
            <a:r>
              <a:rPr dirty="0" err="1"/>
              <a:t>viel</a:t>
            </a:r>
            <a:r>
              <a:rPr dirty="0"/>
              <a:t> Mittel </a:t>
            </a:r>
            <a:r>
              <a:rPr dirty="0" err="1"/>
              <a:t>brauchst</a:t>
            </a:r>
            <a:r>
              <a:rPr dirty="0"/>
              <a:t> du?</a:t>
            </a:r>
            <a:endParaRPr dirty="0">
              <a:solidFill>
                <a:srgbClr val="1F00EB"/>
              </a:solidFill>
            </a:endParaRPr>
          </a:p>
          <a:p>
            <a:pPr algn="ctr">
              <a:lnSpc>
                <a:spcPct val="110000"/>
              </a:lnSpc>
              <a:spcBef>
                <a:spcPts val="200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Das </a:t>
            </a:r>
            <a:r>
              <a:rPr dirty="0" err="1"/>
              <a:t>hängt</a:t>
            </a:r>
            <a:r>
              <a:rPr dirty="0"/>
              <a:t> ab von der </a:t>
            </a:r>
            <a:r>
              <a:rPr b="1" dirty="0" err="1">
                <a:solidFill>
                  <a:srgbClr val="1F00EB"/>
                </a:solidFill>
              </a:rPr>
              <a:t>Größe</a:t>
            </a:r>
            <a:r>
              <a:rPr b="1" dirty="0">
                <a:solidFill>
                  <a:srgbClr val="1F00EB"/>
                </a:solidFill>
              </a:rPr>
              <a:t> </a:t>
            </a:r>
            <a:r>
              <a:rPr b="1" dirty="0" err="1">
                <a:solidFill>
                  <a:srgbClr val="1F00EB"/>
                </a:solidFill>
              </a:rPr>
              <a:t>deiner</a:t>
            </a:r>
            <a:r>
              <a:rPr b="1" dirty="0">
                <a:solidFill>
                  <a:srgbClr val="1F00EB"/>
                </a:solidFill>
              </a:rPr>
              <a:t> Hand</a:t>
            </a:r>
            <a:r>
              <a:rPr dirty="0"/>
              <a:t>. </a:t>
            </a:r>
            <a:r>
              <a:rPr dirty="0" err="1"/>
              <a:t>Große</a:t>
            </a:r>
            <a:r>
              <a:rPr dirty="0"/>
              <a:t> Hände </a:t>
            </a:r>
            <a:r>
              <a:rPr dirty="0" err="1"/>
              <a:t>brauchen</a:t>
            </a:r>
            <a:r>
              <a:rPr dirty="0"/>
              <a:t> </a:t>
            </a:r>
            <a:r>
              <a:rPr dirty="0" err="1"/>
              <a:t>mehr</a:t>
            </a:r>
            <a:r>
              <a:rPr dirty="0"/>
              <a:t> Mittel. Kleine Hände </a:t>
            </a:r>
            <a:r>
              <a:rPr dirty="0" err="1"/>
              <a:t>brauchen</a:t>
            </a:r>
            <a:r>
              <a:rPr dirty="0"/>
              <a:t> </a:t>
            </a:r>
            <a:r>
              <a:rPr dirty="0" err="1"/>
              <a:t>weniger</a:t>
            </a:r>
            <a:r>
              <a:rPr dirty="0"/>
              <a:t>. Reibe das Mittel </a:t>
            </a:r>
            <a:r>
              <a:rPr b="1" dirty="0">
                <a:solidFill>
                  <a:srgbClr val="1F00EB"/>
                </a:solidFill>
              </a:rPr>
              <a:t>30 </a:t>
            </a:r>
            <a:r>
              <a:rPr b="1" dirty="0" err="1">
                <a:solidFill>
                  <a:srgbClr val="1F00EB"/>
                </a:solidFill>
              </a:rPr>
              <a:t>Sekunden</a:t>
            </a:r>
            <a:r>
              <a:rPr dirty="0"/>
              <a:t> lang </a:t>
            </a:r>
            <a:r>
              <a:rPr dirty="0" err="1"/>
              <a:t>ein</a:t>
            </a:r>
            <a:r>
              <a:rPr lang="de-DE" dirty="0"/>
              <a:t>, bis die Hände trocken sind.</a:t>
            </a:r>
            <a:endParaRPr dirty="0"/>
          </a:p>
        </p:txBody>
      </p:sp>
      <p:sp>
        <p:nvSpPr>
          <p:cNvPr id="204" name="S"/>
          <p:cNvSpPr txBox="1"/>
          <p:nvPr/>
        </p:nvSpPr>
        <p:spPr>
          <a:xfrm>
            <a:off x="7538450" y="6616410"/>
            <a:ext cx="624534" cy="1184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</a:t>
            </a:r>
          </a:p>
        </p:txBody>
      </p:sp>
      <p:sp>
        <p:nvSpPr>
          <p:cNvPr id="205" name="XL"/>
          <p:cNvSpPr txBox="1"/>
          <p:nvPr/>
        </p:nvSpPr>
        <p:spPr>
          <a:xfrm>
            <a:off x="17484190" y="6616410"/>
            <a:ext cx="1165337" cy="11841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5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XL</a:t>
            </a:r>
          </a:p>
        </p:txBody>
      </p:sp>
      <p:sp>
        <p:nvSpPr>
          <p:cNvPr id="206" name="Die Individuelle Dosiermenge…"/>
          <p:cNvSpPr txBox="1"/>
          <p:nvPr/>
        </p:nvSpPr>
        <p:spPr>
          <a:xfrm>
            <a:off x="4958022" y="4349187"/>
            <a:ext cx="14467956" cy="507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110000"/>
              </a:lnSpc>
              <a:spcBef>
                <a:spcPts val="2000"/>
              </a:spcBef>
              <a:defRPr sz="2500" b="1" spc="375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cap="all">
                <a:solidFill>
                  <a:srgbClr val="008CFF"/>
                </a:solidFill>
              </a:rPr>
              <a:t>SO GEHT ES</a:t>
            </a:r>
            <a:r>
              <a:rPr cap="all" spc="0">
                <a:solidFill>
                  <a:srgbClr val="008CFF"/>
                </a:solidFill>
              </a:rPr>
              <a:t>:</a:t>
            </a:r>
            <a:r>
              <a:rPr spc="0">
                <a:solidFill>
                  <a:srgbClr val="000000"/>
                </a:solidFill>
              </a:rPr>
              <a:t> </a:t>
            </a:r>
            <a:r>
              <a:rPr sz="3200" b="0" i="1" spc="0">
                <a:solidFill>
                  <a:srgbClr val="000000"/>
                </a:solidFill>
              </a:rPr>
              <a:t>Mach deine Hand-Mulde ganz voll. Pass auf, dass nichts runter-tropft.</a:t>
            </a:r>
          </a:p>
        </p:txBody>
      </p:sp>
      <p:sp>
        <p:nvSpPr>
          <p:cNvPr id="207" name="2 – 3 ml"/>
          <p:cNvSpPr txBox="1"/>
          <p:nvPr/>
        </p:nvSpPr>
        <p:spPr>
          <a:xfrm>
            <a:off x="7538449" y="7607768"/>
            <a:ext cx="1510781" cy="611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 b="1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pc="-200"/>
              <a:t>weniger</a:t>
            </a:r>
          </a:p>
        </p:txBody>
      </p:sp>
      <p:sp>
        <p:nvSpPr>
          <p:cNvPr id="208" name="4 – 5 ml"/>
          <p:cNvSpPr txBox="1"/>
          <p:nvPr/>
        </p:nvSpPr>
        <p:spPr>
          <a:xfrm>
            <a:off x="17484190" y="7607768"/>
            <a:ext cx="1510780" cy="611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 b="1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spc="-200"/>
              <a:t>mehr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Rechteck"/>
          <p:cNvSpPr/>
          <p:nvPr/>
        </p:nvSpPr>
        <p:spPr>
          <a:xfrm>
            <a:off x="-1" y="5905500"/>
            <a:ext cx="24384001" cy="7810500"/>
          </a:xfrm>
          <a:prstGeom prst="rect">
            <a:avLst/>
          </a:prstGeom>
          <a:gradFill>
            <a:gsLst>
              <a:gs pos="0">
                <a:srgbClr val="CDD4F0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8479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42" name="01 | LERNZIELE…"/>
          <p:cNvSpPr txBox="1"/>
          <p:nvPr/>
        </p:nvSpPr>
        <p:spPr>
          <a:xfrm>
            <a:off x="-2" y="508218"/>
            <a:ext cx="9525001" cy="82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1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01 | </a:t>
            </a:r>
            <a:r>
              <a:rPr spc="500">
                <a:solidFill>
                  <a:srgbClr val="000000"/>
                </a:solidFill>
              </a:rPr>
              <a:t>WIE?</a:t>
            </a:r>
            <a:endParaRPr spc="500"/>
          </a:p>
          <a:p>
            <a:pPr indent="571500">
              <a:lnSpc>
                <a:spcPct val="11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Gut einreiben</a:t>
            </a:r>
          </a:p>
        </p:txBody>
      </p:sp>
      <p:sp>
        <p:nvSpPr>
          <p:cNvPr id="243" name="Häufige Benetzungslücken…"/>
          <p:cNvSpPr txBox="1"/>
          <p:nvPr/>
        </p:nvSpPr>
        <p:spPr>
          <a:xfrm>
            <a:off x="6468323" y="1397000"/>
            <a:ext cx="11447354" cy="2684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/>
          <a:p>
            <a:pPr algn="ctr">
              <a:lnSpc>
                <a:spcPct val="90000"/>
              </a:lnSpc>
              <a:spcBef>
                <a:spcPts val="300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pPr>
            <a:r>
              <a:t>Diese Stellen werden oft vergessen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Beim Einreiben vergessen wir oft Stellen. Das merken wir meistens </a:t>
            </a:r>
            <a:r>
              <a:rPr b="1">
                <a:solidFill>
                  <a:srgbClr val="1F00EB"/>
                </a:solidFill>
              </a:rPr>
              <a:t>gar nicht</a:t>
            </a:r>
            <a:r>
              <a:t>. Am häufigsten vergessen wir die Fingerspitzen. Dabei fassen wir mit den Fingerspitzen alles an.</a:t>
            </a:r>
          </a:p>
        </p:txBody>
      </p:sp>
      <p:pic>
        <p:nvPicPr>
          <p:cNvPr id="244" name="Bild" descr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7997" y="9359831"/>
            <a:ext cx="1263653" cy="450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Bild" descr="Bil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7286" y="8042616"/>
            <a:ext cx="1257303" cy="41910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8" name="Gruppieren"/>
          <p:cNvGrpSpPr/>
          <p:nvPr/>
        </p:nvGrpSpPr>
        <p:grpSpPr>
          <a:xfrm>
            <a:off x="3911440" y="8543021"/>
            <a:ext cx="2216702" cy="2216699"/>
            <a:chOff x="0" y="0"/>
            <a:chExt cx="2216700" cy="2216698"/>
          </a:xfrm>
        </p:grpSpPr>
        <p:sp>
          <p:nvSpPr>
            <p:cNvPr id="246" name="Kreis"/>
            <p:cNvSpPr/>
            <p:nvPr/>
          </p:nvSpPr>
          <p:spPr>
            <a:xfrm>
              <a:off x="0" y="0"/>
              <a:ext cx="2216700" cy="2216699"/>
            </a:xfrm>
            <a:prstGeom prst="ellipse">
              <a:avLst/>
            </a:prstGeom>
            <a:solidFill>
              <a:srgbClr val="BCBDD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8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47" name="häufig vergessen"/>
            <p:cNvSpPr txBox="1"/>
            <p:nvPr/>
          </p:nvSpPr>
          <p:spPr>
            <a:xfrm>
              <a:off x="-1" y="682653"/>
              <a:ext cx="2216700" cy="8513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defRPr sz="28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oft</a:t>
              </a:r>
              <a:br/>
              <a:r>
                <a:t>vergessen</a:t>
              </a:r>
            </a:p>
          </p:txBody>
        </p:sp>
      </p:grpSp>
      <p:grpSp>
        <p:nvGrpSpPr>
          <p:cNvPr id="251" name="Gruppieren"/>
          <p:cNvGrpSpPr/>
          <p:nvPr/>
        </p:nvGrpSpPr>
        <p:grpSpPr>
          <a:xfrm>
            <a:off x="18241116" y="8543021"/>
            <a:ext cx="2216702" cy="2216699"/>
            <a:chOff x="0" y="0"/>
            <a:chExt cx="2216700" cy="2216698"/>
          </a:xfrm>
        </p:grpSpPr>
        <p:sp>
          <p:nvSpPr>
            <p:cNvPr id="249" name="Kreis"/>
            <p:cNvSpPr/>
            <p:nvPr/>
          </p:nvSpPr>
          <p:spPr>
            <a:xfrm>
              <a:off x="0" y="0"/>
              <a:ext cx="2216700" cy="2216699"/>
            </a:xfrm>
            <a:prstGeom prst="ellipse">
              <a:avLst/>
            </a:prstGeom>
            <a:solidFill>
              <a:srgbClr val="6A67C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spcBef>
                  <a:spcPts val="0"/>
                </a:spcBef>
                <a:defRPr sz="28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250" name="Sehr häufig vergessen"/>
            <p:cNvSpPr txBox="1"/>
            <p:nvPr/>
          </p:nvSpPr>
          <p:spPr>
            <a:xfrm>
              <a:off x="-1" y="682655"/>
              <a:ext cx="2216700" cy="8513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defRPr sz="28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sehr oft</a:t>
              </a:r>
              <a:br/>
              <a:r>
                <a:t>vergessen</a:t>
              </a:r>
            </a:p>
          </p:txBody>
        </p:sp>
      </p:grpSp>
      <p:pic>
        <p:nvPicPr>
          <p:cNvPr id="252" name="DCW_Fehlstellen_v1_2000px_FD.png" descr="DCW_Fehlstellen_v1_2000px_FD.png"/>
          <p:cNvPicPr>
            <a:picLocks noChangeAspect="1"/>
          </p:cNvPicPr>
          <p:nvPr/>
        </p:nvPicPr>
        <p:blipFill>
          <a:blip r:embed="rId4"/>
          <a:srcRect t="22863" b="7383"/>
          <a:stretch>
            <a:fillRect/>
          </a:stretch>
        </p:blipFill>
        <p:spPr>
          <a:xfrm>
            <a:off x="6159710" y="5123259"/>
            <a:ext cx="12318580" cy="8592550"/>
          </a:xfrm>
          <a:prstGeom prst="rect">
            <a:avLst/>
          </a:prstGeom>
          <a:ln w="12700">
            <a:miter lim="400000"/>
          </a:ln>
          <a:effectLst>
            <a:outerShdw blurRad="635000" dist="376856" dir="2400000" rotWithShape="0">
              <a:srgbClr val="1F1DAC">
                <a:alpha val="10113"/>
              </a:srgbClr>
            </a:outerShdw>
          </a:effectLst>
        </p:spPr>
      </p:pic>
      <p:sp>
        <p:nvSpPr>
          <p:cNvPr id="253" name="Die Individuelle Dosiermenge…"/>
          <p:cNvSpPr txBox="1"/>
          <p:nvPr/>
        </p:nvSpPr>
        <p:spPr>
          <a:xfrm>
            <a:off x="4958022" y="4349187"/>
            <a:ext cx="14467956" cy="507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/>
          <a:p>
            <a:pPr algn="ctr">
              <a:lnSpc>
                <a:spcPct val="110000"/>
              </a:lnSpc>
              <a:spcBef>
                <a:spcPts val="2000"/>
              </a:spcBef>
              <a:defRPr sz="2500" b="1" spc="375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cap="all">
                <a:solidFill>
                  <a:srgbClr val="008CFF"/>
                </a:solidFill>
              </a:rPr>
              <a:t>TIPP</a:t>
            </a:r>
            <a:r>
              <a:rPr cap="all" spc="0">
                <a:solidFill>
                  <a:srgbClr val="008CFF"/>
                </a:solidFill>
              </a:rPr>
              <a:t>:</a:t>
            </a:r>
            <a:r>
              <a:rPr spc="0">
                <a:solidFill>
                  <a:srgbClr val="000000"/>
                </a:solidFill>
              </a:rPr>
              <a:t> </a:t>
            </a:r>
            <a:r>
              <a:rPr sz="3200" b="0" i="1" spc="0">
                <a:solidFill>
                  <a:srgbClr val="000000"/>
                </a:solidFill>
              </a:rPr>
              <a:t>Gute Hand-Griffe helfen. Auch die Reihenfolge ist wichtig.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Rechteck"/>
          <p:cNvSpPr/>
          <p:nvPr/>
        </p:nvSpPr>
        <p:spPr>
          <a:xfrm>
            <a:off x="-1" y="5905500"/>
            <a:ext cx="24384001" cy="7810500"/>
          </a:xfrm>
          <a:prstGeom prst="rect">
            <a:avLst/>
          </a:prstGeom>
          <a:gradFill>
            <a:gsLst>
              <a:gs pos="0">
                <a:srgbClr val="CDD4F0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8479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56" name="01 | LERNZIELE…"/>
          <p:cNvSpPr txBox="1"/>
          <p:nvPr/>
        </p:nvSpPr>
        <p:spPr>
          <a:xfrm>
            <a:off x="-2" y="508218"/>
            <a:ext cx="9525001" cy="82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1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01 | </a:t>
            </a:r>
            <a:r>
              <a:rPr spc="500">
                <a:solidFill>
                  <a:srgbClr val="000000"/>
                </a:solidFill>
              </a:rPr>
              <a:t>WIE?</a:t>
            </a:r>
            <a:endParaRPr spc="500"/>
          </a:p>
          <a:p>
            <a:pPr indent="571500">
              <a:lnSpc>
                <a:spcPct val="11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Gut einreiben</a:t>
            </a:r>
          </a:p>
        </p:txBody>
      </p:sp>
      <p:sp>
        <p:nvSpPr>
          <p:cNvPr id="257" name="Abgerundetes Rechteck"/>
          <p:cNvSpPr/>
          <p:nvPr/>
        </p:nvSpPr>
        <p:spPr>
          <a:xfrm>
            <a:off x="2165542" y="11146231"/>
            <a:ext cx="3552484" cy="57475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  <a:effectLst>
            <a:outerShdw blurRad="152400" dist="57172" dir="5400000" rotWithShape="0">
              <a:srgbClr val="000000">
                <a:alpha val="19582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58" name="Fingerspitzen"/>
          <p:cNvSpPr txBox="1"/>
          <p:nvPr/>
        </p:nvSpPr>
        <p:spPr>
          <a:xfrm>
            <a:off x="2907078" y="11228375"/>
            <a:ext cx="2069407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Fingerspitzen</a:t>
            </a:r>
          </a:p>
        </p:txBody>
      </p:sp>
      <p:sp>
        <p:nvSpPr>
          <p:cNvPr id="259" name="Abgerundetes Rechteck"/>
          <p:cNvSpPr/>
          <p:nvPr/>
        </p:nvSpPr>
        <p:spPr>
          <a:xfrm>
            <a:off x="6379223" y="11146231"/>
            <a:ext cx="3552484" cy="57475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  <a:effectLst>
            <a:outerShdw blurRad="152400" dist="57172" dir="5400000" rotWithShape="0">
              <a:srgbClr val="000000">
                <a:alpha val="19582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60" name="Fingerrücken"/>
          <p:cNvSpPr txBox="1"/>
          <p:nvPr/>
        </p:nvSpPr>
        <p:spPr>
          <a:xfrm>
            <a:off x="7144114" y="11228375"/>
            <a:ext cx="2022699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Finger-Rücken</a:t>
            </a:r>
          </a:p>
        </p:txBody>
      </p:sp>
      <p:sp>
        <p:nvSpPr>
          <p:cNvPr id="261" name="Abgerundetes Rechteck"/>
          <p:cNvSpPr/>
          <p:nvPr/>
        </p:nvSpPr>
        <p:spPr>
          <a:xfrm>
            <a:off x="10592906" y="11146231"/>
            <a:ext cx="3552485" cy="57475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  <a:effectLst>
            <a:outerShdw blurRad="152400" dist="57172" dir="5400000" rotWithShape="0">
              <a:srgbClr val="000000">
                <a:alpha val="19582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62" name="Zwischenräume"/>
          <p:cNvSpPr txBox="1"/>
          <p:nvPr/>
        </p:nvSpPr>
        <p:spPr>
          <a:xfrm>
            <a:off x="11151957" y="11228375"/>
            <a:ext cx="2434382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Zwischen den Fingern</a:t>
            </a:r>
          </a:p>
        </p:txBody>
      </p:sp>
      <p:sp>
        <p:nvSpPr>
          <p:cNvPr id="263" name="Abgerundetes Rechteck"/>
          <p:cNvSpPr/>
          <p:nvPr/>
        </p:nvSpPr>
        <p:spPr>
          <a:xfrm>
            <a:off x="14806589" y="11146231"/>
            <a:ext cx="3552484" cy="57475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  <a:effectLst>
            <a:outerShdw blurRad="152400" dist="57172" dir="5400000" rotWithShape="0">
              <a:srgbClr val="000000">
                <a:alpha val="19582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64" name="Daumen"/>
          <p:cNvSpPr txBox="1"/>
          <p:nvPr/>
        </p:nvSpPr>
        <p:spPr>
          <a:xfrm>
            <a:off x="15900863" y="11228375"/>
            <a:ext cx="1363936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Daumen</a:t>
            </a:r>
          </a:p>
        </p:txBody>
      </p:sp>
      <p:sp>
        <p:nvSpPr>
          <p:cNvPr id="265" name="Abgerundetes Rechteck"/>
          <p:cNvSpPr/>
          <p:nvPr/>
        </p:nvSpPr>
        <p:spPr>
          <a:xfrm>
            <a:off x="19020273" y="11146231"/>
            <a:ext cx="3552484" cy="57475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  <a:effectLst>
            <a:outerShdw blurRad="152400" dist="57172" dir="5400000" rotWithShape="0">
              <a:srgbClr val="000000">
                <a:alpha val="19582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66" name="Handgelenke"/>
          <p:cNvSpPr txBox="1"/>
          <p:nvPr/>
        </p:nvSpPr>
        <p:spPr>
          <a:xfrm>
            <a:off x="19778129" y="11228375"/>
            <a:ext cx="2036764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Handgelenke</a:t>
            </a:r>
          </a:p>
        </p:txBody>
      </p:sp>
      <p:pic>
        <p:nvPicPr>
          <p:cNvPr id="267" name="Fingertips_01_v1_compressed.gif" descr="Fingertips_01_v1_compressed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495874" y="6407784"/>
            <a:ext cx="4247382" cy="42473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Finger_Backs_05_v1_compressed.gif" descr="Finger_Backs_05_v1_compressed.gif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872831" y="6223279"/>
            <a:ext cx="4247382" cy="4247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Finger_Gaps_03_v1_compressed.gif" descr="Finger_Gaps_03_v1_compressed.gif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0505164" y="6604261"/>
            <a:ext cx="3854427" cy="38544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Thumbs_04_v1_compressed.gif" descr="Thumbs_04_v1_compressed.gif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4473713" y="6303083"/>
            <a:ext cx="4247383" cy="4247382"/>
          </a:xfrm>
          <a:prstGeom prst="rect">
            <a:avLst/>
          </a:prstGeom>
          <a:ln w="12700">
            <a:miter lim="400000"/>
          </a:ln>
        </p:spPr>
      </p:pic>
      <p:pic>
        <p:nvPicPr>
          <p:cNvPr id="271" name="Wrist_02_v1_compressed.gif" descr="Wrist_02_v1_compressed.gif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8811569" y="6347959"/>
            <a:ext cx="4405455" cy="4405455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Hilfreiche Handgriffe…"/>
          <p:cNvSpPr txBox="1"/>
          <p:nvPr/>
        </p:nvSpPr>
        <p:spPr>
          <a:xfrm>
            <a:off x="2654827" y="1397000"/>
            <a:ext cx="19074346" cy="1612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300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pPr>
            <a:r>
              <a:t>Diese Hand-Griffe helfen dir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Mit diesen Hand-Griffen wird </a:t>
            </a:r>
            <a:r>
              <a:rPr b="1">
                <a:solidFill>
                  <a:srgbClr val="1F00EB"/>
                </a:solidFill>
              </a:rPr>
              <a:t>die ganze Hand</a:t>
            </a:r>
            <a:r>
              <a:t> schnell nass.</a:t>
            </a:r>
          </a:p>
        </p:txBody>
      </p:sp>
      <p:sp>
        <p:nvSpPr>
          <p:cNvPr id="273" name="Die Individuelle Dosiermenge…"/>
          <p:cNvSpPr txBox="1"/>
          <p:nvPr/>
        </p:nvSpPr>
        <p:spPr>
          <a:xfrm>
            <a:off x="2486488" y="3302043"/>
            <a:ext cx="19411024" cy="13567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/>
          <a:p>
            <a:pPr algn="ctr">
              <a:lnSpc>
                <a:spcPct val="110000"/>
              </a:lnSpc>
              <a:spcBef>
                <a:spcPts val="2000"/>
              </a:spcBef>
              <a:defRPr sz="2500" b="1" spc="375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cap="all">
                <a:solidFill>
                  <a:srgbClr val="008CFF"/>
                </a:solidFill>
              </a:rPr>
              <a:t>Tipp</a:t>
            </a:r>
            <a:r>
              <a:rPr cap="all" spc="0">
                <a:solidFill>
                  <a:srgbClr val="008CFF"/>
                </a:solidFill>
              </a:rPr>
              <a:t>:</a:t>
            </a:r>
            <a:r>
              <a:rPr spc="0">
                <a:solidFill>
                  <a:srgbClr val="000000"/>
                </a:solidFill>
              </a:rPr>
              <a:t> </a:t>
            </a:r>
            <a:r>
              <a:rPr sz="3200" b="0" i="1" spc="0">
                <a:solidFill>
                  <a:srgbClr val="000000"/>
                </a:solidFill>
              </a:rPr>
              <a:t>Probiere die Hand-Griffe beim Üben aus. So findest du deinen eigenen Weg.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Rechteck"/>
          <p:cNvSpPr/>
          <p:nvPr/>
        </p:nvSpPr>
        <p:spPr>
          <a:xfrm>
            <a:off x="-1" y="5905500"/>
            <a:ext cx="24384001" cy="7810500"/>
          </a:xfrm>
          <a:prstGeom prst="rect">
            <a:avLst/>
          </a:prstGeom>
          <a:gradFill>
            <a:gsLst>
              <a:gs pos="0">
                <a:srgbClr val="CDD4F0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8479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76" name="01 | LERNZIELE…"/>
          <p:cNvSpPr txBox="1"/>
          <p:nvPr/>
        </p:nvSpPr>
        <p:spPr>
          <a:xfrm>
            <a:off x="-2" y="508218"/>
            <a:ext cx="7287733" cy="82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1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01 | </a:t>
            </a:r>
            <a:r>
              <a:rPr spc="500">
                <a:solidFill>
                  <a:srgbClr val="000000"/>
                </a:solidFill>
              </a:rPr>
              <a:t>WIE?</a:t>
            </a:r>
            <a:endParaRPr spc="500"/>
          </a:p>
          <a:p>
            <a:pPr indent="571500">
              <a:lnSpc>
                <a:spcPct val="11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Problem-Stellen</a:t>
            </a:r>
          </a:p>
        </p:txBody>
      </p:sp>
      <p:sp>
        <p:nvSpPr>
          <p:cNvPr id="277" name="Nagelfalze"/>
          <p:cNvSpPr txBox="1"/>
          <p:nvPr/>
        </p:nvSpPr>
        <p:spPr>
          <a:xfrm>
            <a:off x="7158021" y="11690423"/>
            <a:ext cx="3821312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10000"/>
              </a:lnSpc>
              <a:spcBef>
                <a:spcPts val="2000"/>
              </a:spcBef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Nagel-Rand</a:t>
            </a:r>
          </a:p>
        </p:txBody>
      </p:sp>
      <p:sp>
        <p:nvSpPr>
          <p:cNvPr id="278" name="Trockene, rissige Haut"/>
          <p:cNvSpPr txBox="1"/>
          <p:nvPr/>
        </p:nvSpPr>
        <p:spPr>
          <a:xfrm>
            <a:off x="11999931" y="11690423"/>
            <a:ext cx="3890487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10000"/>
              </a:lnSpc>
              <a:spcBef>
                <a:spcPts val="2000"/>
              </a:spcBef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Trockene Haut</a:t>
            </a:r>
          </a:p>
        </p:txBody>
      </p:sp>
      <p:sp>
        <p:nvSpPr>
          <p:cNvPr id="279" name="Benetzungslücken"/>
          <p:cNvSpPr txBox="1"/>
          <p:nvPr/>
        </p:nvSpPr>
        <p:spPr>
          <a:xfrm>
            <a:off x="2575417" y="11690423"/>
            <a:ext cx="3235520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10000"/>
              </a:lnSpc>
              <a:spcBef>
                <a:spcPts val="2000"/>
              </a:spcBef>
              <a:defRPr sz="28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Vergessene Stellen</a:t>
            </a:r>
          </a:p>
        </p:txBody>
      </p:sp>
      <p:pic>
        <p:nvPicPr>
          <p:cNvPr id="280" name="Problemstellen_Trockene-Haut_v1_400px_FD.jpg" descr="Problemstellen_Trockene-Haut_v1_400px_FD.jpg"/>
          <p:cNvPicPr>
            <a:picLocks noChangeAspect="1"/>
          </p:cNvPicPr>
          <p:nvPr/>
        </p:nvPicPr>
        <p:blipFill>
          <a:blip r:embed="rId3"/>
          <a:srcRect l="3936" r="3936"/>
          <a:stretch>
            <a:fillRect/>
          </a:stretch>
        </p:blipFill>
        <p:spPr>
          <a:xfrm>
            <a:off x="11818941" y="5641254"/>
            <a:ext cx="4252485" cy="5769877"/>
          </a:xfrm>
          <a:prstGeom prst="rect">
            <a:avLst/>
          </a:prstGeom>
          <a:ln w="12700">
            <a:miter lim="400000"/>
          </a:ln>
          <a:effectLst>
            <a:outerShdw blurRad="254000" dist="25400" dir="5400000" rotWithShape="0">
              <a:srgbClr val="000000">
                <a:alpha val="12188"/>
              </a:srgbClr>
            </a:outerShdw>
          </a:effectLst>
        </p:spPr>
      </p:pic>
      <p:pic>
        <p:nvPicPr>
          <p:cNvPr id="281" name="Problemstellen_Benetzungsluecken_v1_1200px_FD.jpg" descr="Problemstellen_Benetzungsluecken_v1_1200px_FD.jpg"/>
          <p:cNvPicPr>
            <a:picLocks noChangeAspect="1"/>
          </p:cNvPicPr>
          <p:nvPr/>
        </p:nvPicPr>
        <p:blipFill>
          <a:blip r:embed="rId4"/>
          <a:srcRect l="47955" t="18867" r="19340" b="36769"/>
          <a:stretch>
            <a:fillRect/>
          </a:stretch>
        </p:blipFill>
        <p:spPr>
          <a:xfrm>
            <a:off x="2067609" y="5615459"/>
            <a:ext cx="4251324" cy="5766916"/>
          </a:xfrm>
          <a:prstGeom prst="rect">
            <a:avLst/>
          </a:prstGeom>
          <a:ln w="12700">
            <a:miter lim="400000"/>
          </a:ln>
          <a:effectLst>
            <a:outerShdw blurRad="254000" dist="25400" dir="5400000" rotWithShape="0">
              <a:srgbClr val="000000">
                <a:alpha val="12188"/>
              </a:srgbClr>
            </a:outerShdw>
          </a:effectLst>
        </p:spPr>
      </p:pic>
      <p:pic>
        <p:nvPicPr>
          <p:cNvPr id="282" name="Problemstellen_Nagelfalze_02_v1_400px_FD.jpg" descr="Problemstellen_Nagelfalze_02_v1_400px_FD.jpg"/>
          <p:cNvPicPr>
            <a:picLocks noChangeAspect="1"/>
          </p:cNvPicPr>
          <p:nvPr/>
        </p:nvPicPr>
        <p:blipFill>
          <a:blip r:embed="rId5"/>
          <a:srcRect l="3967" r="3967"/>
          <a:stretch>
            <a:fillRect/>
          </a:stretch>
        </p:blipFill>
        <p:spPr>
          <a:xfrm>
            <a:off x="6943636" y="5641254"/>
            <a:ext cx="4250167" cy="5770618"/>
          </a:xfrm>
          <a:prstGeom prst="rect">
            <a:avLst/>
          </a:prstGeom>
          <a:ln w="12700">
            <a:miter lim="400000"/>
          </a:ln>
          <a:effectLst>
            <a:outerShdw blurRad="254000" dist="25400" dir="5400000" rotWithShape="0">
              <a:srgbClr val="000000">
                <a:alpha val="12188"/>
              </a:srgbClr>
            </a:outerShdw>
          </a:effectLst>
        </p:spPr>
      </p:pic>
      <p:sp>
        <p:nvSpPr>
          <p:cNvPr id="283" name="Textblase"/>
          <p:cNvSpPr/>
          <p:nvPr/>
        </p:nvSpPr>
        <p:spPr>
          <a:xfrm>
            <a:off x="16445360" y="5642326"/>
            <a:ext cx="5858274" cy="57669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7" y="0"/>
                </a:moveTo>
                <a:cubicBezTo>
                  <a:pt x="1451" y="0"/>
                  <a:pt x="967" y="492"/>
                  <a:pt x="967" y="1097"/>
                </a:cubicBezTo>
                <a:lnTo>
                  <a:pt x="967" y="9924"/>
                </a:lnTo>
                <a:lnTo>
                  <a:pt x="0" y="10823"/>
                </a:lnTo>
                <a:lnTo>
                  <a:pt x="967" y="11722"/>
                </a:lnTo>
                <a:lnTo>
                  <a:pt x="967" y="20504"/>
                </a:lnTo>
                <a:cubicBezTo>
                  <a:pt x="967" y="21110"/>
                  <a:pt x="1451" y="21600"/>
                  <a:pt x="2047" y="21600"/>
                </a:cubicBezTo>
                <a:lnTo>
                  <a:pt x="20520" y="21600"/>
                </a:lnTo>
                <a:cubicBezTo>
                  <a:pt x="21116" y="21600"/>
                  <a:pt x="21600" y="21110"/>
                  <a:pt x="21600" y="20504"/>
                </a:cubicBezTo>
                <a:lnTo>
                  <a:pt x="21600" y="1097"/>
                </a:lnTo>
                <a:cubicBezTo>
                  <a:pt x="21600" y="492"/>
                  <a:pt x="21116" y="0"/>
                  <a:pt x="20520" y="0"/>
                </a:cubicBezTo>
                <a:lnTo>
                  <a:pt x="2047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254000" dist="25400" dir="5400000" rotWithShape="0">
              <a:srgbClr val="000000">
                <a:alpha val="12188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84" name="Nicht intakte Haut bietet einen Nährboden für eine Vielzahl von Hautproblemen und ist, neben Keimen der normalen Hautflora, auch häufiger mit potentiell pathogenen Keimen besiedelt.[15]…"/>
          <p:cNvSpPr txBox="1"/>
          <p:nvPr/>
        </p:nvSpPr>
        <p:spPr>
          <a:xfrm>
            <a:off x="16969722" y="6101336"/>
            <a:ext cx="5346668" cy="3307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110000"/>
              </a:lnSpc>
              <a:spcBef>
                <a:spcPts val="1500"/>
              </a:spcBef>
              <a:defRPr sz="2800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 err="1">
                <a:solidFill>
                  <a:srgbClr val="535353"/>
                </a:solidFill>
              </a:rPr>
              <a:t>Kaputte</a:t>
            </a:r>
            <a:r>
              <a:rPr dirty="0">
                <a:solidFill>
                  <a:srgbClr val="535353"/>
                </a:solidFill>
              </a:rPr>
              <a:t> Haut </a:t>
            </a:r>
            <a:r>
              <a:rPr dirty="0" err="1">
                <a:solidFill>
                  <a:srgbClr val="535353"/>
                </a:solidFill>
              </a:rPr>
              <a:t>ist</a:t>
            </a:r>
            <a:r>
              <a:rPr dirty="0">
                <a:solidFill>
                  <a:srgbClr val="535353"/>
                </a:solidFill>
              </a:rPr>
              <a:t> </a:t>
            </a:r>
            <a:r>
              <a:rPr dirty="0" err="1">
                <a:solidFill>
                  <a:srgbClr val="535353"/>
                </a:solidFill>
              </a:rPr>
              <a:t>ein</a:t>
            </a:r>
            <a:r>
              <a:rPr dirty="0">
                <a:solidFill>
                  <a:srgbClr val="535353"/>
                </a:solidFill>
              </a:rPr>
              <a:t> Problem. Auf </a:t>
            </a:r>
            <a:r>
              <a:rPr dirty="0" err="1">
                <a:solidFill>
                  <a:srgbClr val="535353"/>
                </a:solidFill>
              </a:rPr>
              <a:t>kaputter</a:t>
            </a:r>
            <a:r>
              <a:rPr dirty="0">
                <a:solidFill>
                  <a:srgbClr val="535353"/>
                </a:solidFill>
              </a:rPr>
              <a:t> Haut leben </a:t>
            </a:r>
            <a:r>
              <a:rPr dirty="0" err="1">
                <a:solidFill>
                  <a:srgbClr val="535353"/>
                </a:solidFill>
              </a:rPr>
              <a:t>mehr</a:t>
            </a:r>
            <a:r>
              <a:rPr dirty="0">
                <a:solidFill>
                  <a:srgbClr val="535353"/>
                </a:solidFill>
              </a:rPr>
              <a:t> Keime.</a:t>
            </a:r>
          </a:p>
          <a:p>
            <a:pPr>
              <a:lnSpc>
                <a:spcPct val="110000"/>
              </a:lnSpc>
              <a:spcBef>
                <a:spcPts val="1500"/>
              </a:spcBef>
              <a:defRPr sz="28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Du </a:t>
            </a:r>
            <a:r>
              <a:rPr dirty="0" err="1"/>
              <a:t>wirst</a:t>
            </a:r>
            <a:r>
              <a:rPr dirty="0"/>
              <a:t> </a:t>
            </a:r>
            <a:r>
              <a:rPr dirty="0" err="1"/>
              <a:t>dann</a:t>
            </a:r>
            <a:r>
              <a:rPr dirty="0"/>
              <a:t> </a:t>
            </a:r>
            <a:r>
              <a:rPr dirty="0" err="1"/>
              <a:t>leichter</a:t>
            </a:r>
            <a:r>
              <a:rPr dirty="0"/>
              <a:t> </a:t>
            </a:r>
            <a:r>
              <a:rPr dirty="0" err="1"/>
              <a:t>krank</a:t>
            </a:r>
            <a:r>
              <a:rPr dirty="0"/>
              <a:t>. Und du </a:t>
            </a:r>
            <a:r>
              <a:rPr dirty="0" err="1"/>
              <a:t>gibst</a:t>
            </a:r>
            <a:r>
              <a:rPr dirty="0"/>
              <a:t> Keime </a:t>
            </a:r>
            <a:r>
              <a:rPr dirty="0" err="1"/>
              <a:t>leichter</a:t>
            </a:r>
            <a:r>
              <a:rPr dirty="0"/>
              <a:t> an </a:t>
            </a:r>
            <a:r>
              <a:rPr dirty="0" err="1"/>
              <a:t>andere</a:t>
            </a:r>
            <a:r>
              <a:rPr dirty="0"/>
              <a:t> </a:t>
            </a:r>
            <a:r>
              <a:rPr dirty="0" err="1"/>
              <a:t>weiter</a:t>
            </a:r>
            <a:r>
              <a:rPr dirty="0"/>
              <a:t>.</a:t>
            </a:r>
            <a:endParaRPr lang="de-DE" dirty="0"/>
          </a:p>
          <a:p>
            <a:pPr>
              <a:lnSpc>
                <a:spcPct val="110000"/>
              </a:lnSpc>
              <a:spcBef>
                <a:spcPts val="1500"/>
              </a:spcBef>
              <a:defRPr sz="28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de-DE" dirty="0"/>
              <a:t>Pflege deine Haut mit Creme.</a:t>
            </a:r>
            <a:endParaRPr dirty="0"/>
          </a:p>
        </p:txBody>
      </p:sp>
      <p:sp>
        <p:nvSpPr>
          <p:cNvPr id="285" name="Problemstellen erkennen…"/>
          <p:cNvSpPr txBox="1"/>
          <p:nvPr/>
        </p:nvSpPr>
        <p:spPr>
          <a:xfrm>
            <a:off x="3283831" y="1397000"/>
            <a:ext cx="17816337" cy="2148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300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pPr>
            <a:r>
              <a:t>Finde deine Problem-Stellen</a:t>
            </a:r>
            <a:endParaRPr>
              <a:solidFill>
                <a:srgbClr val="1F00EB"/>
              </a:solidFill>
            </a:endParaRP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Jeder Mensch hat </a:t>
            </a:r>
            <a:r>
              <a:rPr b="1">
                <a:solidFill>
                  <a:srgbClr val="1F00EB"/>
                </a:solidFill>
              </a:rPr>
              <a:t>Problem-Stellen</a:t>
            </a:r>
            <a:r>
              <a:t>. Zum Beispiel: Der Daumen wird oft vergessen.</a:t>
            </a:r>
          </a:p>
        </p:txBody>
      </p:sp>
      <p:sp>
        <p:nvSpPr>
          <p:cNvPr id="286" name="Die Individuelle Dosiermenge…"/>
          <p:cNvSpPr txBox="1"/>
          <p:nvPr/>
        </p:nvSpPr>
        <p:spPr>
          <a:xfrm>
            <a:off x="3074178" y="3810043"/>
            <a:ext cx="18235644" cy="1195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/>
          <a:lstStyle/>
          <a:p>
            <a:pPr algn="ctr">
              <a:lnSpc>
                <a:spcPct val="110000"/>
              </a:lnSpc>
              <a:spcBef>
                <a:spcPts val="2000"/>
              </a:spcBef>
              <a:defRPr sz="2500" b="1" spc="375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cap="all">
                <a:solidFill>
                  <a:srgbClr val="008CFF"/>
                </a:solidFill>
              </a:rPr>
              <a:t>TIPP</a:t>
            </a:r>
            <a:r>
              <a:rPr cap="all" spc="0">
                <a:solidFill>
                  <a:srgbClr val="008CFF"/>
                </a:solidFill>
              </a:rPr>
              <a:t>:</a:t>
            </a:r>
            <a:r>
              <a:rPr spc="0">
                <a:solidFill>
                  <a:schemeClr val="accent1"/>
                </a:solidFill>
              </a:rPr>
              <a:t> </a:t>
            </a:r>
            <a:r>
              <a:rPr sz="3200" b="0" i="1" spc="0">
                <a:solidFill>
                  <a:srgbClr val="000000"/>
                </a:solidFill>
              </a:rPr>
              <a:t>Gesunde Haut ist wichtig. Creme deine Hände oft ein. Achte beim Üben auf deine Problem-Stellen.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Rechteck"/>
          <p:cNvSpPr/>
          <p:nvPr/>
        </p:nvSpPr>
        <p:spPr>
          <a:xfrm>
            <a:off x="-1" y="5905500"/>
            <a:ext cx="24384001" cy="7810500"/>
          </a:xfrm>
          <a:prstGeom prst="rect">
            <a:avLst/>
          </a:prstGeom>
          <a:gradFill>
            <a:gsLst>
              <a:gs pos="0">
                <a:srgbClr val="CDD4F0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8479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91" name="01 | LERNZIELE…"/>
          <p:cNvSpPr txBox="1"/>
          <p:nvPr/>
        </p:nvSpPr>
        <p:spPr>
          <a:xfrm>
            <a:off x="-2" y="508218"/>
            <a:ext cx="9525001" cy="82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1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01 | </a:t>
            </a:r>
            <a:r>
              <a:rPr spc="500">
                <a:solidFill>
                  <a:srgbClr val="000000"/>
                </a:solidFill>
              </a:rPr>
              <a:t>WIE?</a:t>
            </a:r>
            <a:endParaRPr spc="500"/>
          </a:p>
          <a:p>
            <a:pPr indent="571500">
              <a:lnSpc>
                <a:spcPct val="11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Reihenfolge</a:t>
            </a:r>
          </a:p>
        </p:txBody>
      </p:sp>
      <p:pic>
        <p:nvPicPr>
          <p:cNvPr id="292" name="Disinfection_Order_cyan_compressed.gif" descr="Disinfection_Order_cyan_compressed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362202" y="4662146"/>
            <a:ext cx="6785648" cy="7989552"/>
          </a:xfrm>
          <a:prstGeom prst="rect">
            <a:avLst/>
          </a:prstGeom>
          <a:ln w="12700">
            <a:miter lim="400000"/>
          </a:ln>
        </p:spPr>
      </p:pic>
      <p:sp>
        <p:nvSpPr>
          <p:cNvPr id="293" name="Optimale Reihenfolge…"/>
          <p:cNvSpPr txBox="1"/>
          <p:nvPr/>
        </p:nvSpPr>
        <p:spPr>
          <a:xfrm>
            <a:off x="6908134" y="1396999"/>
            <a:ext cx="10567730" cy="2684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300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pPr>
            <a:r>
              <a:t>Die beste Reihenfolge</a:t>
            </a:r>
            <a:endParaRPr>
              <a:solidFill>
                <a:srgbClr val="1F00EB"/>
              </a:solidFill>
            </a:endParaRP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Gib das Mittel immer auf trockene Hände. </a:t>
            </a:r>
            <a:br/>
            <a:r>
              <a:rPr b="1">
                <a:solidFill>
                  <a:srgbClr val="1F00EB"/>
                </a:solidFill>
              </a:rPr>
              <a:t>Fang mit den Stellen an, wo die meisten Keime sind.</a:t>
            </a:r>
          </a:p>
        </p:txBody>
      </p:sp>
      <p:sp>
        <p:nvSpPr>
          <p:cNvPr id="294" name="Fingerkuppen und Daumen sind nicht nur schwer zu desinfizieren sondern auch Stellen mit der höchsten Keimdichte"/>
          <p:cNvSpPr txBox="1"/>
          <p:nvPr/>
        </p:nvSpPr>
        <p:spPr>
          <a:xfrm>
            <a:off x="15640766" y="7174834"/>
            <a:ext cx="6180377" cy="12478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90000"/>
              </a:lnSpc>
              <a:spcBef>
                <a:spcPts val="3000"/>
              </a:spcBef>
              <a:defRPr sz="2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Zuerst: Fingerspitzen und Daumen. Hier sind die meisten Keime.</a:t>
            </a:r>
          </a:p>
        </p:txBody>
      </p:sp>
      <p:sp>
        <p:nvSpPr>
          <p:cNvPr id="295" name="Linien"/>
          <p:cNvSpPr/>
          <p:nvPr/>
        </p:nvSpPr>
        <p:spPr>
          <a:xfrm>
            <a:off x="15132645" y="7052336"/>
            <a:ext cx="6785646" cy="1"/>
          </a:xfrm>
          <a:prstGeom prst="line">
            <a:avLst/>
          </a:prstGeom>
          <a:ln w="38100">
            <a:solidFill>
              <a:srgbClr val="000000">
                <a:alpha val="20576"/>
              </a:srgbClr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96" name="Finger, Zwischenräume, Handflächen und -rücken als nächstes benetzen"/>
          <p:cNvSpPr txBox="1"/>
          <p:nvPr/>
        </p:nvSpPr>
        <p:spPr>
          <a:xfrm>
            <a:off x="16356634" y="9251029"/>
            <a:ext cx="5464510" cy="8513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90000"/>
              </a:lnSpc>
              <a:spcBef>
                <a:spcPts val="3000"/>
              </a:spcBef>
              <a:defRPr sz="2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Dann: Finger, zwischen den Fingern, Hand-Innenseite und Hand-Rücken</a:t>
            </a:r>
          </a:p>
        </p:txBody>
      </p:sp>
      <p:sp>
        <p:nvSpPr>
          <p:cNvPr id="297" name="Linien"/>
          <p:cNvSpPr/>
          <p:nvPr/>
        </p:nvSpPr>
        <p:spPr>
          <a:xfrm>
            <a:off x="15909027" y="9128531"/>
            <a:ext cx="6009267" cy="1"/>
          </a:xfrm>
          <a:prstGeom prst="line">
            <a:avLst/>
          </a:prstGeom>
          <a:ln w="38100">
            <a:solidFill>
              <a:srgbClr val="000000">
                <a:alpha val="20576"/>
              </a:srgbClr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298" name="Handgelenke nicht vergessen"/>
          <p:cNvSpPr txBox="1"/>
          <p:nvPr/>
        </p:nvSpPr>
        <p:spPr>
          <a:xfrm>
            <a:off x="16006176" y="11327224"/>
            <a:ext cx="5814969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90000"/>
              </a:lnSpc>
              <a:spcBef>
                <a:spcPts val="3000"/>
              </a:spcBef>
              <a:defRPr sz="2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Zum Schluss: die Handgelenke</a:t>
            </a:r>
          </a:p>
        </p:txBody>
      </p:sp>
      <p:sp>
        <p:nvSpPr>
          <p:cNvPr id="299" name="Linien"/>
          <p:cNvSpPr/>
          <p:nvPr/>
        </p:nvSpPr>
        <p:spPr>
          <a:xfrm>
            <a:off x="16744562" y="11204727"/>
            <a:ext cx="5173732" cy="1"/>
          </a:xfrm>
          <a:prstGeom prst="line">
            <a:avLst/>
          </a:prstGeom>
          <a:ln w="38100">
            <a:solidFill>
              <a:srgbClr val="000000">
                <a:alpha val="20576"/>
              </a:srgbClr>
            </a:solidFill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00" name="Textblase"/>
          <p:cNvSpPr/>
          <p:nvPr/>
        </p:nvSpPr>
        <p:spPr>
          <a:xfrm>
            <a:off x="1071998" y="6616413"/>
            <a:ext cx="6740132" cy="5121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9" y="0"/>
                </a:moveTo>
                <a:cubicBezTo>
                  <a:pt x="421" y="0"/>
                  <a:pt x="0" y="554"/>
                  <a:pt x="0" y="1235"/>
                </a:cubicBezTo>
                <a:lnTo>
                  <a:pt x="0" y="20365"/>
                </a:lnTo>
                <a:cubicBezTo>
                  <a:pt x="0" y="21046"/>
                  <a:pt x="421" y="21600"/>
                  <a:pt x="939" y="21600"/>
                </a:cubicBezTo>
                <a:lnTo>
                  <a:pt x="19620" y="21600"/>
                </a:lnTo>
                <a:cubicBezTo>
                  <a:pt x="20138" y="21600"/>
                  <a:pt x="20558" y="21046"/>
                  <a:pt x="20558" y="20365"/>
                </a:cubicBezTo>
                <a:lnTo>
                  <a:pt x="20558" y="6344"/>
                </a:lnTo>
                <a:lnTo>
                  <a:pt x="21600" y="5331"/>
                </a:lnTo>
                <a:lnTo>
                  <a:pt x="20558" y="4317"/>
                </a:lnTo>
                <a:lnTo>
                  <a:pt x="20558" y="1235"/>
                </a:lnTo>
                <a:cubicBezTo>
                  <a:pt x="20558" y="554"/>
                  <a:pt x="20138" y="0"/>
                  <a:pt x="19620" y="0"/>
                </a:cubicBezTo>
                <a:lnTo>
                  <a:pt x="939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254000" dist="25400" dir="5400000" rotWithShape="0">
              <a:srgbClr val="000000">
                <a:alpha val="12188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01" name="Keimdichte auf den Händen [16]…"/>
          <p:cNvSpPr txBox="1"/>
          <p:nvPr/>
        </p:nvSpPr>
        <p:spPr>
          <a:xfrm>
            <a:off x="1345752" y="7231545"/>
            <a:ext cx="6009268" cy="4001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/>
          <a:p>
            <a:pPr>
              <a:lnSpc>
                <a:spcPct val="110000"/>
              </a:lnSpc>
              <a:spcBef>
                <a:spcPts val="2000"/>
              </a:spcBef>
              <a:defRPr sz="2800" b="1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535353"/>
                </a:solidFill>
              </a:rPr>
              <a:t>Wo sind die meisten Keime?</a:t>
            </a:r>
          </a:p>
          <a:p>
            <a:pPr marL="317500" indent="-317500">
              <a:lnSpc>
                <a:spcPct val="110000"/>
              </a:lnSpc>
              <a:spcBef>
                <a:spcPts val="2000"/>
              </a:spcBef>
              <a:buSzPct val="90000"/>
              <a:buChar char="•"/>
              <a:defRPr sz="28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unter den Nägeln: </a:t>
            </a:r>
            <a:r>
              <a:rPr b="1"/>
              <a:t>sehr, sehr viele</a:t>
            </a:r>
            <a:endParaRPr b="1" baseline="31999"/>
          </a:p>
          <a:p>
            <a:pPr marL="317500" indent="-317500">
              <a:lnSpc>
                <a:spcPct val="110000"/>
              </a:lnSpc>
              <a:spcBef>
                <a:spcPts val="2000"/>
              </a:spcBef>
              <a:buSzPct val="90000"/>
              <a:buChar char="•"/>
              <a:defRPr sz="28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Hand-Innenseite: </a:t>
            </a:r>
            <a:r>
              <a:rPr b="1"/>
              <a:t>viele</a:t>
            </a:r>
          </a:p>
          <a:p>
            <a:pPr marL="317500" indent="-317500">
              <a:lnSpc>
                <a:spcPct val="110000"/>
              </a:lnSpc>
              <a:spcBef>
                <a:spcPts val="2000"/>
              </a:spcBef>
              <a:buSzPct val="90000"/>
              <a:buChar char="•"/>
              <a:defRPr sz="28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Hand-Rücken:</a:t>
            </a:r>
            <a:r>
              <a:rPr b="1"/>
              <a:t> weniger</a:t>
            </a:r>
          </a:p>
          <a:p>
            <a:pPr marL="317500" indent="-317500">
              <a:lnSpc>
                <a:spcPct val="110000"/>
              </a:lnSpc>
              <a:spcBef>
                <a:spcPts val="2000"/>
              </a:spcBef>
              <a:buSzPct val="90000"/>
              <a:buChar char="•"/>
              <a:defRPr sz="2800">
                <a:solidFill>
                  <a:srgbClr val="53535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zwischen den Fingern: </a:t>
            </a:r>
            <a:r>
              <a:rPr b="1"/>
              <a:t>weniger</a:t>
            </a:r>
          </a:p>
        </p:txBody>
      </p:sp>
      <p:sp>
        <p:nvSpPr>
          <p:cNvPr id="302" name="1"/>
          <p:cNvSpPr txBox="1"/>
          <p:nvPr/>
        </p:nvSpPr>
        <p:spPr>
          <a:xfrm>
            <a:off x="20962832" y="6593509"/>
            <a:ext cx="832913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90000"/>
              </a:lnSpc>
              <a:spcBef>
                <a:spcPts val="3000"/>
              </a:spcBef>
              <a:defRPr sz="2800" b="1">
                <a:solidFill>
                  <a:srgbClr val="008C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1</a:t>
            </a:r>
          </a:p>
        </p:txBody>
      </p:sp>
      <p:sp>
        <p:nvSpPr>
          <p:cNvPr id="303" name="2"/>
          <p:cNvSpPr txBox="1"/>
          <p:nvPr/>
        </p:nvSpPr>
        <p:spPr>
          <a:xfrm>
            <a:off x="20962832" y="8677905"/>
            <a:ext cx="832913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90000"/>
              </a:lnSpc>
              <a:spcBef>
                <a:spcPts val="3000"/>
              </a:spcBef>
              <a:defRPr sz="2800" b="1">
                <a:solidFill>
                  <a:srgbClr val="008C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2</a:t>
            </a:r>
          </a:p>
        </p:txBody>
      </p:sp>
      <p:sp>
        <p:nvSpPr>
          <p:cNvPr id="304" name="3"/>
          <p:cNvSpPr txBox="1"/>
          <p:nvPr/>
        </p:nvSpPr>
        <p:spPr>
          <a:xfrm>
            <a:off x="20962832" y="10754100"/>
            <a:ext cx="832913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r">
              <a:lnSpc>
                <a:spcPct val="90000"/>
              </a:lnSpc>
              <a:spcBef>
                <a:spcPts val="3000"/>
              </a:spcBef>
              <a:defRPr sz="2800" b="1">
                <a:solidFill>
                  <a:srgbClr val="008C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3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5 Momente der Händedesinfektion"/>
          <p:cNvSpPr txBox="1"/>
          <p:nvPr/>
        </p:nvSpPr>
        <p:spPr>
          <a:xfrm>
            <a:off x="10112930" y="6359202"/>
            <a:ext cx="13598384" cy="9975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7000" b="1" spc="-7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Die wichtigen Momente</a:t>
            </a:r>
          </a:p>
        </p:txBody>
      </p:sp>
      <p:sp>
        <p:nvSpPr>
          <p:cNvPr id="307" name="Linien"/>
          <p:cNvSpPr/>
          <p:nvPr/>
        </p:nvSpPr>
        <p:spPr>
          <a:xfrm>
            <a:off x="8346554" y="6858000"/>
            <a:ext cx="866810" cy="0"/>
          </a:xfrm>
          <a:prstGeom prst="line">
            <a:avLst/>
          </a:prstGeom>
          <a:ln w="76200">
            <a:solidFill>
              <a:srgbClr val="000000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308" name="Wann sollten die Hände desinfiziert werden?"/>
          <p:cNvSpPr txBox="1"/>
          <p:nvPr/>
        </p:nvSpPr>
        <p:spPr>
          <a:xfrm>
            <a:off x="1422399" y="4229277"/>
            <a:ext cx="7218614" cy="5257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defRPr sz="10000" b="1" spc="-100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Wann</a:t>
            </a:r>
            <a:r>
              <a:rPr>
                <a:solidFill>
                  <a:srgbClr val="000000"/>
                </a:solidFill>
              </a:rPr>
              <a:t> sind saubere Hände wichtig?</a:t>
            </a:r>
          </a:p>
        </p:txBody>
      </p:sp>
      <p:pic>
        <p:nvPicPr>
          <p:cNvPr id="309" name="Bild" descr="Bi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560000" flipH="1">
            <a:off x="10104604" y="7206250"/>
            <a:ext cx="4583432" cy="5425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Rechteck"/>
          <p:cNvSpPr/>
          <p:nvPr/>
        </p:nvSpPr>
        <p:spPr>
          <a:xfrm>
            <a:off x="-1" y="7759462"/>
            <a:ext cx="24384001" cy="6048752"/>
          </a:xfrm>
          <a:prstGeom prst="rect">
            <a:avLst/>
          </a:prstGeom>
          <a:gradFill>
            <a:gsLst>
              <a:gs pos="0">
                <a:srgbClr val="CDD4F0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8479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11" name="Textblase"/>
          <p:cNvSpPr/>
          <p:nvPr/>
        </p:nvSpPr>
        <p:spPr>
          <a:xfrm rot="5400000" flipH="1">
            <a:off x="1575680" y="3304630"/>
            <a:ext cx="8174038" cy="89523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43" y="0"/>
                </a:moveTo>
                <a:lnTo>
                  <a:pt x="9826" y="1069"/>
                </a:lnTo>
                <a:lnTo>
                  <a:pt x="727" y="1069"/>
                </a:lnTo>
                <a:cubicBezTo>
                  <a:pt x="325" y="1069"/>
                  <a:pt x="0" y="1366"/>
                  <a:pt x="0" y="1732"/>
                </a:cubicBezTo>
                <a:lnTo>
                  <a:pt x="0" y="20935"/>
                </a:lnTo>
                <a:cubicBezTo>
                  <a:pt x="0" y="21302"/>
                  <a:pt x="325" y="21600"/>
                  <a:pt x="727" y="21600"/>
                </a:cubicBezTo>
                <a:lnTo>
                  <a:pt x="20872" y="21600"/>
                </a:lnTo>
                <a:cubicBezTo>
                  <a:pt x="21274" y="21600"/>
                  <a:pt x="21600" y="21302"/>
                  <a:pt x="21600" y="20935"/>
                </a:cubicBezTo>
                <a:lnTo>
                  <a:pt x="21600" y="1732"/>
                </a:lnTo>
                <a:cubicBezTo>
                  <a:pt x="21600" y="1366"/>
                  <a:pt x="21274" y="1069"/>
                  <a:pt x="20872" y="1069"/>
                </a:cubicBezTo>
                <a:lnTo>
                  <a:pt x="11859" y="1069"/>
                </a:lnTo>
                <a:lnTo>
                  <a:pt x="10843" y="0"/>
                </a:lnTo>
                <a:close/>
              </a:path>
            </a:pathLst>
          </a:custGeom>
          <a:solidFill>
            <a:srgbClr val="EDEFFA"/>
          </a:solidFill>
          <a:ln w="12700">
            <a:miter lim="400000"/>
          </a:ln>
          <a:effectLst>
            <a:outerShdw blurRad="127000" dist="75897" dir="2400000" rotWithShape="0">
              <a:srgbClr val="000000">
                <a:alpha val="15113"/>
              </a:srgbClr>
            </a:outerShdw>
          </a:effectLst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12" name="Optimale Reihenfolge…"/>
          <p:cNvSpPr txBox="1"/>
          <p:nvPr/>
        </p:nvSpPr>
        <p:spPr>
          <a:xfrm>
            <a:off x="6547311" y="1396999"/>
            <a:ext cx="11289377" cy="1711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lnSpc>
                <a:spcPct val="90000"/>
              </a:lnSpc>
              <a:spcBef>
                <a:spcPts val="300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Wann desinfiziere oder wasche ich meine Hände?</a:t>
            </a:r>
          </a:p>
        </p:txBody>
      </p:sp>
      <p:sp>
        <p:nvSpPr>
          <p:cNvPr id="313" name="Textblase"/>
          <p:cNvSpPr/>
          <p:nvPr/>
        </p:nvSpPr>
        <p:spPr>
          <a:xfrm rot="16200000">
            <a:off x="14625550" y="3295896"/>
            <a:ext cx="8174039" cy="8969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60" y="0"/>
                </a:moveTo>
                <a:lnTo>
                  <a:pt x="9844" y="1109"/>
                </a:lnTo>
                <a:lnTo>
                  <a:pt x="727" y="1109"/>
                </a:lnTo>
                <a:cubicBezTo>
                  <a:pt x="325" y="1109"/>
                  <a:pt x="0" y="1405"/>
                  <a:pt x="0" y="1771"/>
                </a:cubicBezTo>
                <a:lnTo>
                  <a:pt x="0" y="20937"/>
                </a:lnTo>
                <a:cubicBezTo>
                  <a:pt x="0" y="21303"/>
                  <a:pt x="325" y="21600"/>
                  <a:pt x="727" y="21600"/>
                </a:cubicBezTo>
                <a:lnTo>
                  <a:pt x="20872" y="21600"/>
                </a:lnTo>
                <a:cubicBezTo>
                  <a:pt x="21274" y="21600"/>
                  <a:pt x="21600" y="21303"/>
                  <a:pt x="21600" y="20937"/>
                </a:cubicBezTo>
                <a:lnTo>
                  <a:pt x="21600" y="1771"/>
                </a:lnTo>
                <a:cubicBezTo>
                  <a:pt x="21600" y="1405"/>
                  <a:pt x="21274" y="1109"/>
                  <a:pt x="20872" y="1109"/>
                </a:cubicBezTo>
                <a:lnTo>
                  <a:pt x="11876" y="1109"/>
                </a:lnTo>
                <a:lnTo>
                  <a:pt x="10860" y="0"/>
                </a:lnTo>
                <a:close/>
              </a:path>
            </a:pathLst>
          </a:custGeom>
          <a:solidFill>
            <a:srgbClr val="EDEFFA"/>
          </a:solidFill>
          <a:ln w="12700">
            <a:miter lim="400000"/>
          </a:ln>
          <a:effectLst>
            <a:outerShdw blurRad="127000" dist="75897" dir="2400000" rotWithShape="0">
              <a:srgbClr val="000000">
                <a:alpha val="15113"/>
              </a:srgbClr>
            </a:outerShdw>
          </a:effectLst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314" name="1. Vor Patientenkontakt"/>
          <p:cNvSpPr txBox="1"/>
          <p:nvPr/>
        </p:nvSpPr>
        <p:spPr>
          <a:xfrm>
            <a:off x="1734026" y="4513054"/>
            <a:ext cx="7554185" cy="6535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81000" indent="-381000">
              <a:spcBef>
                <a:spcPts val="1500"/>
              </a:spcBef>
              <a:buClr>
                <a:srgbClr val="1F00EB"/>
              </a:buClr>
              <a:buSzPct val="100000"/>
              <a:buChar char="•"/>
              <a:defRPr sz="3800">
                <a:solidFill>
                  <a:srgbClr val="23195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VOR</a:t>
            </a:r>
            <a:r>
              <a:t> der Arbeit</a:t>
            </a:r>
          </a:p>
          <a:p>
            <a:pPr marL="381000" indent="-381000">
              <a:spcBef>
                <a:spcPts val="1500"/>
              </a:spcBef>
              <a:buClr>
                <a:srgbClr val="1F00EB"/>
              </a:buClr>
              <a:buSzPct val="100000"/>
              <a:buChar char="•"/>
              <a:defRPr sz="3800">
                <a:solidFill>
                  <a:srgbClr val="23195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VOR</a:t>
            </a:r>
            <a:r>
              <a:t> dem Kochen und </a:t>
            </a:r>
            <a:r>
              <a:rPr b="1"/>
              <a:t>VOR</a:t>
            </a:r>
            <a:r>
              <a:t> dem Essen</a:t>
            </a:r>
          </a:p>
          <a:p>
            <a:pPr marL="381000" indent="-381000">
              <a:spcBef>
                <a:spcPts val="1500"/>
              </a:spcBef>
              <a:buClr>
                <a:srgbClr val="1F00EB"/>
              </a:buClr>
              <a:buSzPct val="100000"/>
              <a:buChar char="•"/>
              <a:defRPr sz="3800">
                <a:solidFill>
                  <a:srgbClr val="23195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VOR</a:t>
            </a:r>
            <a:r>
              <a:t> dem Tisch-Decken</a:t>
            </a:r>
          </a:p>
          <a:p>
            <a:pPr marL="381000" indent="-381000">
              <a:spcBef>
                <a:spcPts val="1500"/>
              </a:spcBef>
              <a:buClr>
                <a:srgbClr val="1F00EB"/>
              </a:buClr>
              <a:buSzPct val="100000"/>
              <a:buChar char="•"/>
              <a:defRPr sz="3800">
                <a:solidFill>
                  <a:srgbClr val="23195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BEI</a:t>
            </a:r>
            <a:r>
              <a:t> schmutzigen Händen: immer waschen!</a:t>
            </a:r>
          </a:p>
        </p:txBody>
      </p:sp>
      <p:sp>
        <p:nvSpPr>
          <p:cNvPr id="315" name="1. Vor Patientenkontakt"/>
          <p:cNvSpPr txBox="1"/>
          <p:nvPr/>
        </p:nvSpPr>
        <p:spPr>
          <a:xfrm>
            <a:off x="15222825" y="4417804"/>
            <a:ext cx="6700791" cy="6726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381000" indent="-381000">
              <a:spcBef>
                <a:spcPts val="1500"/>
              </a:spcBef>
              <a:buClr>
                <a:srgbClr val="1F00EB"/>
              </a:buClr>
              <a:buSzPct val="100000"/>
              <a:buChar char="•"/>
              <a:defRPr sz="3800">
                <a:solidFill>
                  <a:srgbClr val="23195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NACH</a:t>
            </a:r>
            <a:r>
              <a:t> der Pause</a:t>
            </a:r>
          </a:p>
          <a:p>
            <a:pPr marL="381000" indent="-381000">
              <a:spcBef>
                <a:spcPts val="1500"/>
              </a:spcBef>
              <a:buClr>
                <a:srgbClr val="1F00EB"/>
              </a:buClr>
              <a:buSzPct val="100000"/>
              <a:buChar char="•"/>
              <a:defRPr sz="3800">
                <a:solidFill>
                  <a:srgbClr val="23195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NACH</a:t>
            </a:r>
            <a:r>
              <a:t> der Toilette</a:t>
            </a:r>
          </a:p>
          <a:p>
            <a:pPr marL="381000" indent="-381000">
              <a:spcBef>
                <a:spcPts val="1500"/>
              </a:spcBef>
              <a:buClr>
                <a:srgbClr val="1F00EB"/>
              </a:buClr>
              <a:buSzPct val="100000"/>
              <a:buChar char="•"/>
              <a:defRPr sz="3800">
                <a:solidFill>
                  <a:srgbClr val="23195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NACH</a:t>
            </a:r>
            <a:r>
              <a:t> Husten, Niesen oder Nase-Putzen</a:t>
            </a:r>
          </a:p>
          <a:p>
            <a:pPr marL="381000" indent="-381000">
              <a:spcBef>
                <a:spcPts val="1500"/>
              </a:spcBef>
              <a:buClr>
                <a:srgbClr val="1F00EB"/>
              </a:buClr>
              <a:buSzPct val="100000"/>
              <a:buChar char="•"/>
              <a:defRPr sz="3800">
                <a:solidFill>
                  <a:srgbClr val="23195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NACH</a:t>
            </a:r>
            <a:r>
              <a:t> Bus- oder Bahn-Fahren</a:t>
            </a:r>
          </a:p>
          <a:p>
            <a:pPr marL="381000" indent="-381000">
              <a:spcBef>
                <a:spcPts val="1500"/>
              </a:spcBef>
              <a:buClr>
                <a:srgbClr val="1F00EB"/>
              </a:buClr>
              <a:buSzPct val="100000"/>
              <a:buChar char="•"/>
              <a:defRPr sz="3800">
                <a:solidFill>
                  <a:srgbClr val="23195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NACH</a:t>
            </a:r>
            <a:r>
              <a:t> dem Kontakt mit Müll</a:t>
            </a:r>
          </a:p>
        </p:txBody>
      </p:sp>
      <p:sp>
        <p:nvSpPr>
          <p:cNvPr id="316" name="Optimale Reihenfolge…"/>
          <p:cNvSpPr txBox="1"/>
          <p:nvPr/>
        </p:nvSpPr>
        <p:spPr>
          <a:xfrm>
            <a:off x="4616498" y="14228905"/>
            <a:ext cx="15151005" cy="1711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300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1F00EB"/>
                </a:solidFill>
              </a:rPr>
              <a:t>HINWEIS:</a:t>
            </a:r>
            <a:r>
              <a:t> Die Regeln Ihrer Einrichtung können hier ergänzt werden.</a:t>
            </a:r>
          </a:p>
        </p:txBody>
      </p:sp>
      <p:sp>
        <p:nvSpPr>
          <p:cNvPr id="317" name="01 | LERNZIELE…"/>
          <p:cNvSpPr txBox="1"/>
          <p:nvPr/>
        </p:nvSpPr>
        <p:spPr>
          <a:xfrm>
            <a:off x="-2" y="508218"/>
            <a:ext cx="9525001" cy="824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1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02 | </a:t>
            </a:r>
            <a:r>
              <a:rPr spc="375">
                <a:solidFill>
                  <a:srgbClr val="000000"/>
                </a:solidFill>
              </a:rPr>
              <a:t>WANN?</a:t>
            </a:r>
            <a:endParaRPr spc="500"/>
          </a:p>
          <a:p>
            <a:pPr indent="571500">
              <a:lnSpc>
                <a:spcPct val="11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Wichtige Momente</a:t>
            </a:r>
          </a:p>
        </p:txBody>
      </p:sp>
      <p:pic>
        <p:nvPicPr>
          <p:cNvPr id="3" name="Desinfektionsmittelspender_II_v1_500px_FD.jpg" descr="Desinfektionsmittelspender_II_v1_500px_FD.jpg">
            <a:extLst>
              <a:ext uri="{FF2B5EF4-FFF2-40B4-BE49-F238E27FC236}">
                <a16:creationId xmlns:a16="http://schemas.microsoft.com/office/drawing/2014/main" id="{44153242-E63B-1798-C002-463642C004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7" t="1323" r="2" b="1326"/>
          <a:stretch>
            <a:fillRect/>
          </a:stretch>
        </p:blipFill>
        <p:spPr>
          <a:xfrm>
            <a:off x="10283773" y="5872558"/>
            <a:ext cx="3816351" cy="38163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Ärmel hoch:…"/>
          <p:cNvSpPr txBox="1"/>
          <p:nvPr/>
        </p:nvSpPr>
        <p:spPr>
          <a:xfrm>
            <a:off x="7888899" y="4877067"/>
            <a:ext cx="8606202" cy="3961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  <a:defRPr sz="10000" b="1" spc="-100">
                <a:latin typeface="Calibri"/>
                <a:ea typeface="Calibri"/>
                <a:cs typeface="Calibri"/>
                <a:sym typeface="Calibri"/>
              </a:defRPr>
            </a:pPr>
            <a:r>
              <a:t>Ärmel hoch!</a:t>
            </a:r>
          </a:p>
          <a:p>
            <a:pPr>
              <a:lnSpc>
                <a:spcPct val="80000"/>
              </a:lnSpc>
              <a:spcBef>
                <a:spcPts val="0"/>
              </a:spcBef>
              <a:defRPr sz="10000" b="1" spc="-100">
                <a:latin typeface="Calibri"/>
                <a:ea typeface="Calibri"/>
                <a:cs typeface="Calibri"/>
                <a:sym typeface="Calibri"/>
              </a:defRPr>
            </a:pPr>
            <a:r>
              <a:t>Jetzt </a:t>
            </a:r>
            <a:r>
              <a:rPr>
                <a:solidFill>
                  <a:srgbClr val="1F00EB"/>
                </a:solidFill>
              </a:rPr>
              <a:t>üben</a:t>
            </a:r>
            <a:r>
              <a:t> </a:t>
            </a:r>
            <a:r>
              <a:rPr>
                <a:solidFill>
                  <a:srgbClr val="1F00EB"/>
                </a:solidFill>
              </a:rPr>
              <a:t>wir</a:t>
            </a:r>
            <a:r>
              <a:t>!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Abgerundetes Rechteck"/>
          <p:cNvSpPr/>
          <p:nvPr/>
        </p:nvSpPr>
        <p:spPr>
          <a:xfrm>
            <a:off x="11248877" y="9261214"/>
            <a:ext cx="12043211" cy="3584875"/>
          </a:xfrm>
          <a:prstGeom prst="roundRect">
            <a:avLst>
              <a:gd name="adj" fmla="val 14389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pic>
        <p:nvPicPr>
          <p:cNvPr id="345" name="DW_Bright_and_EasyToClean_v1_1200px_FD.jpg" descr="DW_Bright_and_EasyToClean_v1_1200px_FD.jpg"/>
          <p:cNvPicPr>
            <a:picLocks noChangeAspect="1"/>
          </p:cNvPicPr>
          <p:nvPr/>
        </p:nvPicPr>
        <p:blipFill>
          <a:blip r:embed="rId2"/>
          <a:srcRect l="4092" t="7334" r="560" b="85"/>
          <a:stretch>
            <a:fillRect/>
          </a:stretch>
        </p:blipFill>
        <p:spPr>
          <a:xfrm>
            <a:off x="0" y="0"/>
            <a:ext cx="10155050" cy="13722188"/>
          </a:xfrm>
          <a:prstGeom prst="rect">
            <a:avLst/>
          </a:prstGeom>
          <a:ln w="12700">
            <a:miter lim="400000"/>
          </a:ln>
          <a:effectLst>
            <a:outerShdw blurRad="254000" dist="76807" dir="5400000" rotWithShape="0">
              <a:srgbClr val="000000">
                <a:alpha val="10113"/>
              </a:srgbClr>
            </a:outerShdw>
          </a:effectLst>
        </p:spPr>
      </p:pic>
      <p:sp>
        <p:nvSpPr>
          <p:cNvPr id="346" name="Erkenntnis durch Entfärbung."/>
          <p:cNvSpPr txBox="1"/>
          <p:nvPr/>
        </p:nvSpPr>
        <p:spPr>
          <a:xfrm>
            <a:off x="17920242" y="3348885"/>
            <a:ext cx="5532762" cy="79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3000"/>
              </a:spcBef>
              <a:defRPr sz="5000" b="1" spc="-50"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Die </a:t>
            </a:r>
            <a:r>
              <a:rPr dirty="0" err="1"/>
              <a:t>Farbe</a:t>
            </a:r>
            <a:r>
              <a:rPr lang="de-DE" dirty="0"/>
              <a:t> </a:t>
            </a:r>
            <a:r>
              <a:rPr dirty="0" err="1">
                <a:solidFill>
                  <a:srgbClr val="BC8A81"/>
                </a:solidFill>
              </a:rPr>
              <a:t>geht</a:t>
            </a:r>
            <a:r>
              <a:rPr dirty="0">
                <a:solidFill>
                  <a:srgbClr val="BC8A81"/>
                </a:solidFill>
              </a:rPr>
              <a:t> </a:t>
            </a:r>
            <a:r>
              <a:rPr dirty="0" err="1">
                <a:solidFill>
                  <a:srgbClr val="BC8A81"/>
                </a:solidFill>
              </a:rPr>
              <a:t>weg</a:t>
            </a:r>
            <a:r>
              <a:rPr dirty="0"/>
              <a:t>.</a:t>
            </a:r>
          </a:p>
        </p:txBody>
      </p:sp>
      <p:sp>
        <p:nvSpPr>
          <p:cNvPr id="347" name="sofortige Entfärbung…"/>
          <p:cNvSpPr txBox="1"/>
          <p:nvPr/>
        </p:nvSpPr>
        <p:spPr>
          <a:xfrm>
            <a:off x="17912320" y="5170639"/>
            <a:ext cx="5701007" cy="1106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marL="380999" indent="-380999">
              <a:lnSpc>
                <a:spcPct val="110000"/>
              </a:lnSpc>
              <a:spcBef>
                <a:spcPts val="500"/>
              </a:spcBef>
              <a:buClr>
                <a:srgbClr val="BC8A81"/>
              </a:buClr>
              <a:buSzPct val="100000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Die Farbe geht sofort weg</a:t>
            </a:r>
          </a:p>
          <a:p>
            <a:pPr marL="380999" indent="-380999">
              <a:lnSpc>
                <a:spcPct val="110000"/>
              </a:lnSpc>
              <a:spcBef>
                <a:spcPts val="500"/>
              </a:spcBef>
              <a:buClr>
                <a:srgbClr val="BC8A81"/>
              </a:buClr>
              <a:buSzPct val="100000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Du siehst jeden Hand-Griff</a:t>
            </a:r>
          </a:p>
        </p:txBody>
      </p:sp>
      <p:sp>
        <p:nvSpPr>
          <p:cNvPr id="348" name="Erst unsichtbar, dann sichtbar."/>
          <p:cNvSpPr txBox="1"/>
          <p:nvPr/>
        </p:nvSpPr>
        <p:spPr>
          <a:xfrm>
            <a:off x="11397615" y="3348885"/>
            <a:ext cx="5394779" cy="1471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lnSpc>
                <a:spcPct val="90000"/>
              </a:lnSpc>
              <a:spcBef>
                <a:spcPts val="3000"/>
              </a:spcBef>
              <a:defRPr sz="5000" b="1" spc="-50">
                <a:latin typeface="Calibri"/>
                <a:ea typeface="Calibri"/>
                <a:cs typeface="Calibri"/>
                <a:sym typeface="Calibri"/>
              </a:defRPr>
            </a:pPr>
            <a:r>
              <a:t>Erst durchsichtig, dann</a:t>
            </a:r>
            <a:r>
              <a:rPr>
                <a:solidFill>
                  <a:srgbClr val="A768C8"/>
                </a:solidFill>
              </a:rPr>
              <a:t> lila</a:t>
            </a:r>
            <a:r>
              <a:t>.</a:t>
            </a:r>
          </a:p>
        </p:txBody>
      </p:sp>
      <p:sp>
        <p:nvSpPr>
          <p:cNvPr id="349" name="transparent beim Auftragen…"/>
          <p:cNvSpPr txBox="1"/>
          <p:nvPr/>
        </p:nvSpPr>
        <p:spPr>
          <a:xfrm>
            <a:off x="11397615" y="5170639"/>
            <a:ext cx="5061381" cy="11065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359999" indent="-359999">
              <a:lnSpc>
                <a:spcPct val="110000"/>
              </a:lnSpc>
              <a:spcBef>
                <a:spcPts val="500"/>
              </a:spcBef>
              <a:buClr>
                <a:srgbClr val="A768C8"/>
              </a:buClr>
              <a:buSzPct val="100000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durchsichtig beim Einreiben</a:t>
            </a:r>
          </a:p>
          <a:p>
            <a:pPr marL="359999" indent="-359999">
              <a:lnSpc>
                <a:spcPct val="110000"/>
              </a:lnSpc>
              <a:spcBef>
                <a:spcPts val="500"/>
              </a:spcBef>
              <a:buClr>
                <a:srgbClr val="A768C8"/>
              </a:buClr>
              <a:buSzPct val="100000"/>
              <a:buChar char="•"/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nach 1 Minute lila</a:t>
            </a:r>
          </a:p>
        </p:txBody>
      </p:sp>
      <p:grpSp>
        <p:nvGrpSpPr>
          <p:cNvPr id="352" name="Gruppieren"/>
          <p:cNvGrpSpPr/>
          <p:nvPr/>
        </p:nvGrpSpPr>
        <p:grpSpPr>
          <a:xfrm>
            <a:off x="11397615" y="2470828"/>
            <a:ext cx="2027235" cy="518611"/>
            <a:chOff x="0" y="-1"/>
            <a:chExt cx="2027234" cy="518610"/>
          </a:xfrm>
        </p:grpSpPr>
        <p:sp>
          <p:nvSpPr>
            <p:cNvPr id="350" name="Abgerundetes Rechteck"/>
            <p:cNvSpPr/>
            <p:nvPr/>
          </p:nvSpPr>
          <p:spPr>
            <a:xfrm>
              <a:off x="0" y="-2"/>
              <a:ext cx="2027235" cy="50610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A768C8"/>
                </a:gs>
                <a:gs pos="100000">
                  <a:srgbClr val="D4B1EC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80000"/>
                </a:lnSpc>
                <a:spcBef>
                  <a:spcPts val="0"/>
                </a:spcBef>
                <a:defRPr sz="2500" b="1" spc="7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51" name="Färber"/>
            <p:cNvSpPr txBox="1"/>
            <p:nvPr/>
          </p:nvSpPr>
          <p:spPr>
            <a:xfrm>
              <a:off x="448620" y="63691"/>
              <a:ext cx="1129990" cy="4549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lnSpc>
                  <a:spcPct val="80000"/>
                </a:lnSpc>
                <a:spcBef>
                  <a:spcPts val="0"/>
                </a:spcBef>
                <a:defRPr sz="2800" b="1" spc="84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Färber</a:t>
              </a:r>
            </a:p>
          </p:txBody>
        </p:sp>
      </p:grpSp>
      <p:grpSp>
        <p:nvGrpSpPr>
          <p:cNvPr id="355" name="Gruppieren"/>
          <p:cNvGrpSpPr/>
          <p:nvPr/>
        </p:nvGrpSpPr>
        <p:grpSpPr>
          <a:xfrm>
            <a:off x="17951482" y="2474308"/>
            <a:ext cx="2221689" cy="511652"/>
            <a:chOff x="0" y="-1"/>
            <a:chExt cx="2221688" cy="511651"/>
          </a:xfrm>
        </p:grpSpPr>
        <p:sp>
          <p:nvSpPr>
            <p:cNvPr id="353" name="Abgerundetes Rechteck"/>
            <p:cNvSpPr/>
            <p:nvPr/>
          </p:nvSpPr>
          <p:spPr>
            <a:xfrm>
              <a:off x="0" y="-2"/>
              <a:ext cx="2221689" cy="50610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BC8A81"/>
                </a:gs>
                <a:gs pos="100000">
                  <a:srgbClr val="E3C6C1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80000"/>
                </a:lnSpc>
                <a:spcBef>
                  <a:spcPts val="0"/>
                </a:spcBef>
                <a:defRPr sz="2500" b="1" spc="75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endParaRPr/>
            </a:p>
          </p:txBody>
        </p:sp>
        <p:sp>
          <p:nvSpPr>
            <p:cNvPr id="354" name="Entfärber"/>
            <p:cNvSpPr txBox="1"/>
            <p:nvPr/>
          </p:nvSpPr>
          <p:spPr>
            <a:xfrm>
              <a:off x="311068" y="56732"/>
              <a:ext cx="1599549" cy="45491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>
                <a:lnSpc>
                  <a:spcPct val="80000"/>
                </a:lnSpc>
                <a:spcBef>
                  <a:spcPts val="0"/>
                </a:spcBef>
                <a:defRPr sz="2800" b="1" spc="84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t>Entfärber</a:t>
              </a:r>
            </a:p>
          </p:txBody>
        </p:sp>
      </p:grpSp>
      <p:sp>
        <p:nvSpPr>
          <p:cNvPr id="356" name="TEIL 1"/>
          <p:cNvSpPr txBox="1"/>
          <p:nvPr/>
        </p:nvSpPr>
        <p:spPr>
          <a:xfrm>
            <a:off x="11397615" y="1705989"/>
            <a:ext cx="2027231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800" b="1" spc="419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TEIL 1</a:t>
            </a:r>
          </a:p>
        </p:txBody>
      </p:sp>
      <p:sp>
        <p:nvSpPr>
          <p:cNvPr id="357" name="TEIL 2"/>
          <p:cNvSpPr txBox="1"/>
          <p:nvPr/>
        </p:nvSpPr>
        <p:spPr>
          <a:xfrm>
            <a:off x="17920242" y="1705989"/>
            <a:ext cx="2221687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2800" b="1" spc="419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TEIL 2</a:t>
            </a:r>
          </a:p>
        </p:txBody>
      </p:sp>
      <p:sp>
        <p:nvSpPr>
          <p:cNvPr id="358" name="VORBEREITUNG…"/>
          <p:cNvSpPr txBox="1"/>
          <p:nvPr/>
        </p:nvSpPr>
        <p:spPr>
          <a:xfrm>
            <a:off x="1178916" y="1705989"/>
            <a:ext cx="7786497" cy="2608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3000"/>
              </a:spcBef>
              <a:defRPr sz="2800" b="1" spc="419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DAS BRAUCHEN WIR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4000">
                <a:latin typeface="Calibri"/>
                <a:ea typeface="Calibri"/>
                <a:cs typeface="Calibri"/>
                <a:sym typeface="Calibri"/>
              </a:defRPr>
            </a:pPr>
            <a:r>
              <a:t>Zum Üben brauchen wir helles</a:t>
            </a:r>
            <a:r>
              <a:rPr b="1">
                <a:solidFill>
                  <a:srgbClr val="1F00EB"/>
                </a:solidFill>
              </a:rPr>
              <a:t> Licht</a:t>
            </a:r>
            <a:r>
              <a:t>, feuchte</a:t>
            </a:r>
            <a:r>
              <a:rPr b="1">
                <a:solidFill>
                  <a:srgbClr val="1F00EB"/>
                </a:solidFill>
              </a:rPr>
              <a:t> Tücher</a:t>
            </a:r>
            <a:r>
              <a:t> und einen </a:t>
            </a:r>
            <a:r>
              <a:rPr b="1">
                <a:solidFill>
                  <a:srgbClr val="1F00EB"/>
                </a:solidFill>
              </a:rPr>
              <a:t>Tisch zum Abwischen</a:t>
            </a:r>
            <a:r>
              <a:t>.</a:t>
            </a:r>
          </a:p>
        </p:txBody>
      </p:sp>
      <p:pic>
        <p:nvPicPr>
          <p:cNvPr id="359" name="DCW_Stickpacks-Solo_Standing-Side_DC1_v1_400px_FD.png" descr="DCW_Stickpacks-Solo_Standing-Side_DC1_v1_400px_F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941" y="5563737"/>
            <a:ext cx="5620010" cy="401830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0" name="DCW_Stickpacks-Solo_Standing-Side_DC2_v1_400px_FD.png" descr="DCW_Stickpacks-Solo_Standing-Side_DC2_v1_400px_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59357" y="5563737"/>
            <a:ext cx="5620010" cy="4018308"/>
          </a:xfrm>
          <a:prstGeom prst="rect">
            <a:avLst/>
          </a:prstGeom>
          <a:ln w="12700">
            <a:miter lim="400000"/>
          </a:ln>
        </p:spPr>
      </p:pic>
      <p:sp>
        <p:nvSpPr>
          <p:cNvPr id="361" name="LERNZIELE"/>
          <p:cNvSpPr txBox="1"/>
          <p:nvPr/>
        </p:nvSpPr>
        <p:spPr>
          <a:xfrm>
            <a:off x="11258579" y="10826191"/>
            <a:ext cx="3142358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r">
              <a:lnSpc>
                <a:spcPct val="90000"/>
              </a:lnSpc>
              <a:spcBef>
                <a:spcPts val="0"/>
              </a:spcBef>
              <a:defRPr sz="2800" b="1" spc="419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DAS ÜBEN WIR</a:t>
            </a:r>
          </a:p>
        </p:txBody>
      </p:sp>
      <p:sp>
        <p:nvSpPr>
          <p:cNvPr id="362" name="Linien"/>
          <p:cNvSpPr/>
          <p:nvPr/>
        </p:nvSpPr>
        <p:spPr>
          <a:xfrm>
            <a:off x="14673588" y="11040951"/>
            <a:ext cx="587272" cy="1"/>
          </a:xfrm>
          <a:prstGeom prst="line">
            <a:avLst/>
          </a:prstGeom>
          <a:ln w="50800">
            <a:solidFill>
              <a:srgbClr val="000000"/>
            </a:solidFill>
            <a:miter lim="400000"/>
            <a:tailEnd type="triangle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369" name="Gruppieren"/>
          <p:cNvGrpSpPr/>
          <p:nvPr/>
        </p:nvGrpSpPr>
        <p:grpSpPr>
          <a:xfrm>
            <a:off x="16538323" y="9758471"/>
            <a:ext cx="6501251" cy="2590360"/>
            <a:chOff x="0" y="0"/>
            <a:chExt cx="6501249" cy="2590358"/>
          </a:xfrm>
        </p:grpSpPr>
        <p:sp>
          <p:nvSpPr>
            <p:cNvPr id="363" name="Individuelle Dosiermenge"/>
            <p:cNvSpPr txBox="1"/>
            <p:nvPr/>
          </p:nvSpPr>
          <p:spPr>
            <a:xfrm>
              <a:off x="634279" y="0"/>
              <a:ext cx="5866971" cy="25903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>
                <a:lnSpc>
                  <a:spcPct val="90000"/>
                </a:lnSpc>
                <a:spcBef>
                  <a:spcPts val="2000"/>
                </a:spcBef>
                <a:defRPr sz="3000" b="1">
                  <a:latin typeface="Calibri"/>
                  <a:ea typeface="Calibri"/>
                  <a:cs typeface="Calibri"/>
                  <a:sym typeface="Calibri"/>
                </a:defRPr>
              </a:pPr>
              <a:r>
                <a:t>Die richtige Menge</a:t>
              </a:r>
            </a:p>
            <a:p>
              <a:pPr lvl="2" indent="457200">
                <a:lnSpc>
                  <a:spcPct val="90000"/>
                </a:lnSpc>
                <a:spcBef>
                  <a:spcPts val="2000"/>
                </a:spcBef>
                <a:defRPr sz="3000" b="1">
                  <a:latin typeface="Calibri"/>
                  <a:ea typeface="Calibri"/>
                  <a:cs typeface="Calibri"/>
                  <a:sym typeface="Calibri"/>
                </a:defRPr>
              </a:pPr>
              <a:r>
                <a:t>Gut einreiben</a:t>
              </a:r>
            </a:p>
            <a:p>
              <a:pPr lvl="2" indent="457200">
                <a:lnSpc>
                  <a:spcPct val="90000"/>
                </a:lnSpc>
                <a:spcBef>
                  <a:spcPts val="2000"/>
                </a:spcBef>
                <a:defRPr sz="3000" b="1">
                  <a:latin typeface="Calibri"/>
                  <a:ea typeface="Calibri"/>
                  <a:cs typeface="Calibri"/>
                  <a:sym typeface="Calibri"/>
                </a:defRPr>
              </a:pPr>
              <a:r>
                <a:t>Problem-Stellen finden</a:t>
              </a:r>
            </a:p>
            <a:p>
              <a:pPr>
                <a:lnSpc>
                  <a:spcPct val="90000"/>
                </a:lnSpc>
                <a:spcBef>
                  <a:spcPts val="2000"/>
                </a:spcBef>
                <a:defRPr sz="3000" b="1">
                  <a:latin typeface="Calibri"/>
                  <a:ea typeface="Calibri"/>
                  <a:cs typeface="Calibri"/>
                  <a:sym typeface="Calibri"/>
                </a:defRPr>
              </a:pPr>
              <a:r>
                <a:t>Die richtige Reihenfolge</a:t>
              </a:r>
            </a:p>
          </p:txBody>
        </p:sp>
        <p:grpSp>
          <p:nvGrpSpPr>
            <p:cNvPr id="368" name="Gruppieren"/>
            <p:cNvGrpSpPr/>
            <p:nvPr/>
          </p:nvGrpSpPr>
          <p:grpSpPr>
            <a:xfrm>
              <a:off x="0" y="18621"/>
              <a:ext cx="931686" cy="2518268"/>
              <a:chOff x="0" y="0"/>
              <a:chExt cx="931685" cy="2518266"/>
            </a:xfrm>
          </p:grpSpPr>
          <p:pic>
            <p:nvPicPr>
              <p:cNvPr id="364" name="A_Check_circle_dw1_RGB.pdf" descr="A_Check_circle_dw1_RGB.pdf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427682" cy="4276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65" name="A_Check_circle_dw1-2_RGB.pdf" descr="A_Check_circle_dw1-2_RGB.pdf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1393723"/>
                <a:ext cx="931686" cy="4276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66" name="A_Check_circle_dw2_RGB.pdf" descr="A_Check_circle_dw2_RGB.pdf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0" y="2090585"/>
                <a:ext cx="427682" cy="4276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67" name="A_Check_circle_dw1-2_RGB.pdf" descr="A_Check_circle_dw1-2_RGB.pdf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696862"/>
                <a:ext cx="931686" cy="4276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03 | TRAINING…"/>
          <p:cNvSpPr txBox="1"/>
          <p:nvPr/>
        </p:nvSpPr>
        <p:spPr>
          <a:xfrm>
            <a:off x="-2" y="508218"/>
            <a:ext cx="6349278" cy="85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2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03 | </a:t>
            </a:r>
            <a:r>
              <a:rPr spc="375">
                <a:solidFill>
                  <a:srgbClr val="000000"/>
                </a:solidFill>
              </a:rPr>
              <a:t>ÜBEN</a:t>
            </a:r>
            <a:endParaRPr spc="500"/>
          </a:p>
          <a:p>
            <a:pPr indent="571500">
              <a:lnSpc>
                <a:spcPct val="12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Schritt</a:t>
            </a:r>
          </a:p>
        </p:txBody>
      </p:sp>
      <p:sp>
        <p:nvSpPr>
          <p:cNvPr id="372" name="Rechteck"/>
          <p:cNvSpPr/>
          <p:nvPr/>
        </p:nvSpPr>
        <p:spPr>
          <a:xfrm>
            <a:off x="-1" y="7647929"/>
            <a:ext cx="24384001" cy="6096001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CCD3F0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8479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373" name="DCW_Instructions_v2_STEP-1-1_1400px_FD.png" descr="DCW_Instructions_v2_STEP-1-1_1400px_FD.png"/>
          <p:cNvPicPr>
            <a:picLocks noChangeAspect="1"/>
          </p:cNvPicPr>
          <p:nvPr/>
        </p:nvPicPr>
        <p:blipFill>
          <a:blip r:embed="rId2"/>
          <a:srcRect l="27054" r="27054" b="24500"/>
          <a:stretch>
            <a:fillRect/>
          </a:stretch>
        </p:blipFill>
        <p:spPr>
          <a:xfrm>
            <a:off x="9653984" y="5392885"/>
            <a:ext cx="5075988" cy="8351171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NIMM DEN FÄRBER…"/>
          <p:cNvSpPr txBox="1"/>
          <p:nvPr/>
        </p:nvSpPr>
        <p:spPr>
          <a:xfrm>
            <a:off x="972332" y="2932814"/>
            <a:ext cx="6661702" cy="2229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defRPr sz="2800" b="1" spc="419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NIMM DEN FÄRBER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Schüttel den Färber kräftig.</a:t>
            </a:r>
            <a:br/>
            <a:r>
              <a:t>Dann mach ihn auf.</a:t>
            </a:r>
          </a:p>
        </p:txBody>
      </p:sp>
      <p:sp>
        <p:nvSpPr>
          <p:cNvPr id="375" name="DOSIEREN UND EINREIBEN…"/>
          <p:cNvSpPr txBox="1"/>
          <p:nvPr/>
        </p:nvSpPr>
        <p:spPr>
          <a:xfrm>
            <a:off x="8560771" y="2932814"/>
            <a:ext cx="7262461" cy="2229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defRPr sz="2800" b="1" spc="419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IN DIE HAND GEBEN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Mach deine Hand-Mulde ganz voll </a:t>
            </a:r>
            <a:br/>
            <a:r>
              <a:t>mit dem Färber.</a:t>
            </a:r>
          </a:p>
        </p:txBody>
      </p:sp>
      <p:sp>
        <p:nvSpPr>
          <p:cNvPr id="376" name="Training mit Färber"/>
          <p:cNvSpPr txBox="1"/>
          <p:nvPr/>
        </p:nvSpPr>
        <p:spPr>
          <a:xfrm>
            <a:off x="8088210" y="1397000"/>
            <a:ext cx="8207580" cy="860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lnSpc>
                <a:spcPct val="90000"/>
              </a:lnSpc>
              <a:spcBef>
                <a:spcPts val="300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Üben mit dem Färber</a:t>
            </a:r>
          </a:p>
        </p:txBody>
      </p:sp>
      <p:sp>
        <p:nvSpPr>
          <p:cNvPr id="377" name="FARBENTWICKLUNG ABWARTEN…"/>
          <p:cNvSpPr txBox="1"/>
          <p:nvPr/>
        </p:nvSpPr>
        <p:spPr>
          <a:xfrm>
            <a:off x="16696069" y="2932814"/>
            <a:ext cx="6942934" cy="2229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defRPr sz="2800" b="1" spc="419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EINREIBEN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Reibe deine Hände überall ein. </a:t>
            </a:r>
            <a:br/>
            <a:r>
              <a:t>Warte 1 Minute.</a:t>
            </a:r>
          </a:p>
        </p:txBody>
      </p:sp>
      <p:pic>
        <p:nvPicPr>
          <p:cNvPr id="378" name="DCW_Instructions_v2_STEP-1-2_1400px_FD.png" descr="DCW_Instructions_v2_STEP-1-2_1400px_FD.png"/>
          <p:cNvPicPr>
            <a:picLocks noChangeAspect="1"/>
          </p:cNvPicPr>
          <p:nvPr/>
        </p:nvPicPr>
        <p:blipFill>
          <a:blip r:embed="rId3"/>
          <a:srcRect l="1281" r="1281" b="15403"/>
          <a:stretch>
            <a:fillRect/>
          </a:stretch>
        </p:blipFill>
        <p:spPr>
          <a:xfrm>
            <a:off x="11856716" y="4489201"/>
            <a:ext cx="10659665" cy="92547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DCW_Shake&amp;Open_DC1_v1_500px_FD.png" descr="DCW_Shake&amp;Open_DC1_v1_500px_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9957" y="6779045"/>
            <a:ext cx="6035279" cy="6035279"/>
          </a:xfrm>
          <a:prstGeom prst="rect">
            <a:avLst/>
          </a:prstGeom>
          <a:ln w="12700">
            <a:miter lim="400000"/>
          </a:ln>
        </p:spPr>
      </p:pic>
      <p:pic>
        <p:nvPicPr>
          <p:cNvPr id="380" name="Bild" descr="Bil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3196" y="990087"/>
            <a:ext cx="2261172" cy="4932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DW_Await-Color-Dev_compressed.gif" descr="DW_Await-Color-Dev_compressed.gif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9913885" y="5969089"/>
            <a:ext cx="3958865" cy="87622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DW_Dosage_lightSkin_v1_li-2-wenig_400px_FD.png" descr="DW_Dosage_lightSkin_v1_li-2-wenig_400px_F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80000" flipH="1">
            <a:off x="12326863" y="4327175"/>
            <a:ext cx="4030851" cy="642920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6" name="Gruppieren"/>
          <p:cNvGrpSpPr/>
          <p:nvPr/>
        </p:nvGrpSpPr>
        <p:grpSpPr>
          <a:xfrm>
            <a:off x="8846091" y="5318051"/>
            <a:ext cx="2070801" cy="4864376"/>
            <a:chOff x="0" y="0"/>
            <a:chExt cx="2070800" cy="4864374"/>
          </a:xfrm>
        </p:grpSpPr>
        <p:pic>
          <p:nvPicPr>
            <p:cNvPr id="384" name="DCW4G_Farbkarte_Heyfair__ohne-Text-blanco.pdf" descr="DCW4G_Farbkarte_Heyfair__ohne-Text-blanco.pdf"/>
            <p:cNvPicPr>
              <a:picLocks noChangeAspect="1"/>
            </p:cNvPicPr>
            <p:nvPr/>
          </p:nvPicPr>
          <p:blipFill>
            <a:blip r:embed="rId3"/>
            <a:srcRect l="6" r="6"/>
            <a:stretch>
              <a:fillRect/>
            </a:stretch>
          </p:blipFill>
          <p:spPr>
            <a:xfrm rot="21300000">
              <a:off x="203277" y="63510"/>
              <a:ext cx="1664247" cy="4737354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190500" dist="82923" dir="5400000" rotWithShape="0">
                <a:srgbClr val="000000">
                  <a:alpha val="29596"/>
                </a:srgbClr>
              </a:outerShdw>
            </a:effectLst>
          </p:spPr>
        </p:pic>
        <p:sp>
          <p:nvSpPr>
            <p:cNvPr id="385" name="Multiplikationszeichen"/>
            <p:cNvSpPr/>
            <p:nvPr/>
          </p:nvSpPr>
          <p:spPr>
            <a:xfrm rot="21300000">
              <a:off x="961654" y="3516335"/>
              <a:ext cx="431801" cy="431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577" extrusionOk="0">
                  <a:moveTo>
                    <a:pt x="3398" y="1"/>
                  </a:moveTo>
                  <a:cubicBezTo>
                    <a:pt x="3368" y="1"/>
                    <a:pt x="3338" y="12"/>
                    <a:pt x="3315" y="35"/>
                  </a:cubicBezTo>
                  <a:lnTo>
                    <a:pt x="35" y="3315"/>
                  </a:lnTo>
                  <a:cubicBezTo>
                    <a:pt x="-11" y="3361"/>
                    <a:pt x="-11" y="3434"/>
                    <a:pt x="35" y="3480"/>
                  </a:cubicBezTo>
                  <a:lnTo>
                    <a:pt x="7290" y="10733"/>
                  </a:lnTo>
                  <a:cubicBezTo>
                    <a:pt x="7320" y="10764"/>
                    <a:pt x="7320" y="10813"/>
                    <a:pt x="7290" y="10843"/>
                  </a:cubicBezTo>
                  <a:lnTo>
                    <a:pt x="35" y="18098"/>
                  </a:lnTo>
                  <a:cubicBezTo>
                    <a:pt x="-11" y="18144"/>
                    <a:pt x="-11" y="18217"/>
                    <a:pt x="35" y="18263"/>
                  </a:cubicBezTo>
                  <a:lnTo>
                    <a:pt x="3315" y="21543"/>
                  </a:lnTo>
                  <a:cubicBezTo>
                    <a:pt x="3361" y="21589"/>
                    <a:pt x="3434" y="21589"/>
                    <a:pt x="3480" y="21543"/>
                  </a:cubicBezTo>
                  <a:lnTo>
                    <a:pt x="10733" y="14288"/>
                  </a:lnTo>
                  <a:cubicBezTo>
                    <a:pt x="10764" y="14258"/>
                    <a:pt x="10814" y="14258"/>
                    <a:pt x="10845" y="14288"/>
                  </a:cubicBezTo>
                  <a:lnTo>
                    <a:pt x="18098" y="21543"/>
                  </a:lnTo>
                  <a:cubicBezTo>
                    <a:pt x="18144" y="21589"/>
                    <a:pt x="18217" y="21589"/>
                    <a:pt x="18263" y="21543"/>
                  </a:cubicBezTo>
                  <a:lnTo>
                    <a:pt x="21543" y="18263"/>
                  </a:lnTo>
                  <a:cubicBezTo>
                    <a:pt x="21589" y="18217"/>
                    <a:pt x="21589" y="18144"/>
                    <a:pt x="21543" y="18098"/>
                  </a:cubicBezTo>
                  <a:lnTo>
                    <a:pt x="14288" y="10845"/>
                  </a:lnTo>
                  <a:cubicBezTo>
                    <a:pt x="14258" y="10814"/>
                    <a:pt x="14258" y="10764"/>
                    <a:pt x="14288" y="10733"/>
                  </a:cubicBezTo>
                  <a:lnTo>
                    <a:pt x="21543" y="3480"/>
                  </a:lnTo>
                  <a:cubicBezTo>
                    <a:pt x="21588" y="3434"/>
                    <a:pt x="21588" y="3360"/>
                    <a:pt x="21543" y="3315"/>
                  </a:cubicBezTo>
                  <a:lnTo>
                    <a:pt x="18263" y="35"/>
                  </a:lnTo>
                  <a:cubicBezTo>
                    <a:pt x="18217" y="-11"/>
                    <a:pt x="18144" y="-11"/>
                    <a:pt x="18098" y="35"/>
                  </a:cubicBezTo>
                  <a:lnTo>
                    <a:pt x="10845" y="7290"/>
                  </a:lnTo>
                  <a:cubicBezTo>
                    <a:pt x="10814" y="7320"/>
                    <a:pt x="10765" y="7320"/>
                    <a:pt x="10735" y="7290"/>
                  </a:cubicBezTo>
                  <a:lnTo>
                    <a:pt x="3480" y="35"/>
                  </a:lnTo>
                  <a:cubicBezTo>
                    <a:pt x="3457" y="12"/>
                    <a:pt x="3428" y="1"/>
                    <a:pt x="3398" y="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38100" dist="19423" dir="5400000" rotWithShape="0">
                <a:srgbClr val="000000">
                  <a:alpha val="29596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endParaRPr/>
            </a:p>
          </p:txBody>
        </p:sp>
      </p:grpSp>
      <p:pic>
        <p:nvPicPr>
          <p:cNvPr id="387" name="DW_Dosage_darkSkin_v1_re-2-wenig_400px_FD.png" descr="DW_Dosage_darkSkin_v1_re-2-wenig_400px_F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20000">
            <a:off x="10009065" y="4325106"/>
            <a:ext cx="4594075" cy="7362006"/>
          </a:xfrm>
          <a:prstGeom prst="rect">
            <a:avLst/>
          </a:prstGeom>
          <a:ln w="12700">
            <a:miter lim="400000"/>
          </a:ln>
        </p:spPr>
      </p:pic>
      <p:sp>
        <p:nvSpPr>
          <p:cNvPr id="388" name="Rechteck"/>
          <p:cNvSpPr/>
          <p:nvPr/>
        </p:nvSpPr>
        <p:spPr>
          <a:xfrm>
            <a:off x="8465091" y="10635563"/>
            <a:ext cx="7453818" cy="24022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54000" dist="52037" dir="5400000" rotWithShape="0">
              <a:srgbClr val="000000">
                <a:alpha val="1048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89" name="03 | TRAINING…"/>
          <p:cNvSpPr txBox="1"/>
          <p:nvPr/>
        </p:nvSpPr>
        <p:spPr>
          <a:xfrm>
            <a:off x="-2" y="508218"/>
            <a:ext cx="6374678" cy="85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2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03 | </a:t>
            </a:r>
            <a:r>
              <a:rPr spc="375">
                <a:solidFill>
                  <a:srgbClr val="000000"/>
                </a:solidFill>
              </a:rPr>
              <a:t>ÜBEN</a:t>
            </a:r>
            <a:endParaRPr spc="500"/>
          </a:p>
          <a:p>
            <a:pPr indent="571500">
              <a:lnSpc>
                <a:spcPct val="12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Schritt</a:t>
            </a:r>
          </a:p>
        </p:txBody>
      </p:sp>
      <p:sp>
        <p:nvSpPr>
          <p:cNvPr id="390" name="Dosiermenge Prüfen…"/>
          <p:cNvSpPr txBox="1"/>
          <p:nvPr/>
        </p:nvSpPr>
        <p:spPr>
          <a:xfrm>
            <a:off x="5318982" y="1409700"/>
            <a:ext cx="13746032" cy="2402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1F00EB"/>
                </a:solidFill>
              </a:rPr>
              <a:t> Prüfen:</a:t>
            </a:r>
            <a:r>
              <a:t> Menge</a:t>
            </a:r>
            <a:endParaRPr>
              <a:solidFill>
                <a:srgbClr val="C72F7C"/>
              </a:solidFill>
            </a:endParaRP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 b="1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War es genug Mittel?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Schau auf deine Hand-Innenseite. Vergleiche die Farbe mit der Farb-Karte.</a:t>
            </a:r>
          </a:p>
        </p:txBody>
      </p:sp>
      <p:pic>
        <p:nvPicPr>
          <p:cNvPr id="391" name="DW_Dosage_lightSkin_v1_li-1-kaum_400px_FD.png" descr="DW_Dosage_lightSkin_v1_li-1-kaum_400px_F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830073" y="4062741"/>
            <a:ext cx="4296834" cy="6853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DW_Dosage_lightSkin_v1_li-3-richtig_400px_FD.png" descr="DW_Dosage_lightSkin_v1_li-3-richtig_400px_F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20086623" y="4252487"/>
            <a:ext cx="4124504" cy="657858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5" name="Gruppieren"/>
          <p:cNvGrpSpPr/>
          <p:nvPr/>
        </p:nvGrpSpPr>
        <p:grpSpPr>
          <a:xfrm>
            <a:off x="1040087" y="5293406"/>
            <a:ext cx="2070801" cy="4864375"/>
            <a:chOff x="0" y="0"/>
            <a:chExt cx="2070800" cy="4864374"/>
          </a:xfrm>
        </p:grpSpPr>
        <p:pic>
          <p:nvPicPr>
            <p:cNvPr id="393" name="DCW4G_Farbkarte_Heyfair__ohne-Text-blanco.pdf" descr="DCW4G_Farbkarte_Heyfair__ohne-Text-blanco.pdf"/>
            <p:cNvPicPr>
              <a:picLocks noChangeAspect="1"/>
            </p:cNvPicPr>
            <p:nvPr/>
          </p:nvPicPr>
          <p:blipFill>
            <a:blip r:embed="rId3"/>
            <a:srcRect l="6" r="6"/>
            <a:stretch>
              <a:fillRect/>
            </a:stretch>
          </p:blipFill>
          <p:spPr>
            <a:xfrm rot="21300000">
              <a:off x="203277" y="63510"/>
              <a:ext cx="1664247" cy="4737354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190500" dist="82923" dir="5400000" rotWithShape="0">
                <a:srgbClr val="000000">
                  <a:alpha val="29596"/>
                </a:srgbClr>
              </a:outerShdw>
            </a:effectLst>
          </p:spPr>
        </p:pic>
        <p:sp>
          <p:nvSpPr>
            <p:cNvPr id="394" name="Multiplikationszeichen"/>
            <p:cNvSpPr/>
            <p:nvPr/>
          </p:nvSpPr>
          <p:spPr>
            <a:xfrm rot="21300000">
              <a:off x="910573" y="2821610"/>
              <a:ext cx="431801" cy="431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7" h="21577" extrusionOk="0">
                  <a:moveTo>
                    <a:pt x="3398" y="1"/>
                  </a:moveTo>
                  <a:cubicBezTo>
                    <a:pt x="3368" y="1"/>
                    <a:pt x="3338" y="12"/>
                    <a:pt x="3315" y="35"/>
                  </a:cubicBezTo>
                  <a:lnTo>
                    <a:pt x="35" y="3315"/>
                  </a:lnTo>
                  <a:cubicBezTo>
                    <a:pt x="-11" y="3361"/>
                    <a:pt x="-11" y="3434"/>
                    <a:pt x="35" y="3480"/>
                  </a:cubicBezTo>
                  <a:lnTo>
                    <a:pt x="7290" y="10733"/>
                  </a:lnTo>
                  <a:cubicBezTo>
                    <a:pt x="7320" y="10764"/>
                    <a:pt x="7320" y="10813"/>
                    <a:pt x="7290" y="10843"/>
                  </a:cubicBezTo>
                  <a:lnTo>
                    <a:pt x="35" y="18098"/>
                  </a:lnTo>
                  <a:cubicBezTo>
                    <a:pt x="-11" y="18144"/>
                    <a:pt x="-11" y="18217"/>
                    <a:pt x="35" y="18263"/>
                  </a:cubicBezTo>
                  <a:lnTo>
                    <a:pt x="3315" y="21543"/>
                  </a:lnTo>
                  <a:cubicBezTo>
                    <a:pt x="3361" y="21589"/>
                    <a:pt x="3434" y="21589"/>
                    <a:pt x="3480" y="21543"/>
                  </a:cubicBezTo>
                  <a:lnTo>
                    <a:pt x="10733" y="14288"/>
                  </a:lnTo>
                  <a:cubicBezTo>
                    <a:pt x="10764" y="14258"/>
                    <a:pt x="10814" y="14258"/>
                    <a:pt x="10845" y="14288"/>
                  </a:cubicBezTo>
                  <a:lnTo>
                    <a:pt x="18098" y="21543"/>
                  </a:lnTo>
                  <a:cubicBezTo>
                    <a:pt x="18144" y="21589"/>
                    <a:pt x="18217" y="21589"/>
                    <a:pt x="18263" y="21543"/>
                  </a:cubicBezTo>
                  <a:lnTo>
                    <a:pt x="21543" y="18263"/>
                  </a:lnTo>
                  <a:cubicBezTo>
                    <a:pt x="21589" y="18217"/>
                    <a:pt x="21589" y="18144"/>
                    <a:pt x="21543" y="18098"/>
                  </a:cubicBezTo>
                  <a:lnTo>
                    <a:pt x="14288" y="10845"/>
                  </a:lnTo>
                  <a:cubicBezTo>
                    <a:pt x="14258" y="10814"/>
                    <a:pt x="14258" y="10764"/>
                    <a:pt x="14288" y="10733"/>
                  </a:cubicBezTo>
                  <a:lnTo>
                    <a:pt x="21543" y="3480"/>
                  </a:lnTo>
                  <a:cubicBezTo>
                    <a:pt x="21588" y="3434"/>
                    <a:pt x="21588" y="3360"/>
                    <a:pt x="21543" y="3315"/>
                  </a:cubicBezTo>
                  <a:lnTo>
                    <a:pt x="18263" y="35"/>
                  </a:lnTo>
                  <a:cubicBezTo>
                    <a:pt x="18217" y="-11"/>
                    <a:pt x="18144" y="-11"/>
                    <a:pt x="18098" y="35"/>
                  </a:cubicBezTo>
                  <a:lnTo>
                    <a:pt x="10845" y="7290"/>
                  </a:lnTo>
                  <a:cubicBezTo>
                    <a:pt x="10814" y="7320"/>
                    <a:pt x="10765" y="7320"/>
                    <a:pt x="10735" y="7290"/>
                  </a:cubicBezTo>
                  <a:lnTo>
                    <a:pt x="3480" y="35"/>
                  </a:lnTo>
                  <a:cubicBezTo>
                    <a:pt x="3457" y="12"/>
                    <a:pt x="3428" y="1"/>
                    <a:pt x="3398" y="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38100" dist="19423" dir="5400000" rotWithShape="0">
                <a:srgbClr val="000000">
                  <a:alpha val="29596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400" name="Gruppieren"/>
          <p:cNvGrpSpPr/>
          <p:nvPr/>
        </p:nvGrpSpPr>
        <p:grpSpPr>
          <a:xfrm>
            <a:off x="16652095" y="5318051"/>
            <a:ext cx="2070801" cy="4864376"/>
            <a:chOff x="0" y="0"/>
            <a:chExt cx="2070800" cy="4864374"/>
          </a:xfrm>
        </p:grpSpPr>
        <p:pic>
          <p:nvPicPr>
            <p:cNvPr id="396" name="DCW4G_Farbkarte_Heyfair__ohne-Text-blanco.pdf" descr="DCW4G_Farbkarte_Heyfair__ohne-Text-blanco.pdf"/>
            <p:cNvPicPr>
              <a:picLocks noChangeAspect="1"/>
            </p:cNvPicPr>
            <p:nvPr/>
          </p:nvPicPr>
          <p:blipFill>
            <a:blip r:embed="rId3"/>
            <a:srcRect l="6" r="6"/>
            <a:stretch>
              <a:fillRect/>
            </a:stretch>
          </p:blipFill>
          <p:spPr>
            <a:xfrm rot="21300000">
              <a:off x="203277" y="63510"/>
              <a:ext cx="1664247" cy="4737354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blurRad="190500" dist="82923" dir="5400000" rotWithShape="0">
                <a:srgbClr val="000000">
                  <a:alpha val="29596"/>
                </a:srgbClr>
              </a:outerShdw>
            </a:effectLst>
          </p:spPr>
        </p:pic>
        <p:grpSp>
          <p:nvGrpSpPr>
            <p:cNvPr id="399" name="Gruppieren"/>
            <p:cNvGrpSpPr/>
            <p:nvPr/>
          </p:nvGrpSpPr>
          <p:grpSpPr>
            <a:xfrm rot="21300000">
              <a:off x="995804" y="4168511"/>
              <a:ext cx="514138" cy="514139"/>
              <a:chOff x="0" y="0"/>
              <a:chExt cx="514137" cy="514137"/>
            </a:xfrm>
          </p:grpSpPr>
          <p:sp>
            <p:nvSpPr>
              <p:cNvPr id="397" name="Kreis"/>
              <p:cNvSpPr/>
              <p:nvPr/>
            </p:nvSpPr>
            <p:spPr>
              <a:xfrm>
                <a:off x="0" y="0"/>
                <a:ext cx="514138" cy="514138"/>
              </a:xfrm>
              <a:prstGeom prst="ellipse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>
                <a:outerShdw blurRad="38100" dist="19423" dir="5400000" rotWithShape="0">
                  <a:srgbClr val="000000">
                    <a:alpha val="29596"/>
                  </a:srgbClr>
                </a:outerShdw>
              </a:effectLst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/>
              </a:p>
            </p:txBody>
          </p:sp>
          <p:sp>
            <p:nvSpPr>
              <p:cNvPr id="398" name="Markierungszeichen"/>
              <p:cNvSpPr/>
              <p:nvPr/>
            </p:nvSpPr>
            <p:spPr>
              <a:xfrm>
                <a:off x="92471" y="146987"/>
                <a:ext cx="332866" cy="2555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6" h="21585" extrusionOk="0">
                    <a:moveTo>
                      <a:pt x="19124" y="0"/>
                    </a:moveTo>
                    <a:cubicBezTo>
                      <a:pt x="19093" y="0"/>
                      <a:pt x="19062" y="15"/>
                      <a:pt x="19038" y="46"/>
                    </a:cubicBezTo>
                    <a:lnTo>
                      <a:pt x="7550" y="15019"/>
                    </a:lnTo>
                    <a:cubicBezTo>
                      <a:pt x="7502" y="15081"/>
                      <a:pt x="7426" y="15081"/>
                      <a:pt x="7379" y="15019"/>
                    </a:cubicBezTo>
                    <a:lnTo>
                      <a:pt x="2536" y="8708"/>
                    </a:lnTo>
                    <a:cubicBezTo>
                      <a:pt x="2489" y="8646"/>
                      <a:pt x="2413" y="8646"/>
                      <a:pt x="2365" y="8708"/>
                    </a:cubicBezTo>
                    <a:lnTo>
                      <a:pt x="35" y="11744"/>
                    </a:lnTo>
                    <a:cubicBezTo>
                      <a:pt x="-12" y="11806"/>
                      <a:pt x="-12" y="11907"/>
                      <a:pt x="35" y="11969"/>
                    </a:cubicBezTo>
                    <a:lnTo>
                      <a:pt x="4963" y="18390"/>
                    </a:lnTo>
                    <a:lnTo>
                      <a:pt x="6654" y="20594"/>
                    </a:lnTo>
                    <a:lnTo>
                      <a:pt x="7379" y="21538"/>
                    </a:lnTo>
                    <a:cubicBezTo>
                      <a:pt x="7426" y="21600"/>
                      <a:pt x="7502" y="21600"/>
                      <a:pt x="7550" y="21538"/>
                    </a:cubicBezTo>
                    <a:lnTo>
                      <a:pt x="21541" y="3307"/>
                    </a:lnTo>
                    <a:cubicBezTo>
                      <a:pt x="21588" y="3245"/>
                      <a:pt x="21588" y="3146"/>
                      <a:pt x="21541" y="3085"/>
                    </a:cubicBezTo>
                    <a:lnTo>
                      <a:pt x="19211" y="48"/>
                    </a:lnTo>
                    <a:cubicBezTo>
                      <a:pt x="19186" y="17"/>
                      <a:pt x="19156" y="0"/>
                      <a:pt x="19124" y="0"/>
                    </a:cubicBezTo>
                    <a:close/>
                  </a:path>
                </a:pathLst>
              </a:custGeom>
              <a:solidFill>
                <a:srgbClr val="07A588"/>
              </a:solidFill>
              <a:ln w="12700" cap="flat">
                <a:solidFill>
                  <a:srgbClr val="00AA89"/>
                </a:solidFill>
                <a:prstDash val="solid"/>
                <a:round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endParaRPr/>
              </a:p>
            </p:txBody>
          </p:sp>
        </p:grpSp>
      </p:grpSp>
      <p:pic>
        <p:nvPicPr>
          <p:cNvPr id="401" name="DW_Dosage_darkSkin_v1_re-1-kaum_400px_FD.png" descr="DW_Dosage_darkSkin_v1_re-1-kaum_400px_F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49679" y="4528306"/>
            <a:ext cx="4650747" cy="7452822"/>
          </a:xfrm>
          <a:prstGeom prst="rect">
            <a:avLst/>
          </a:prstGeom>
          <a:ln w="12700">
            <a:miter lim="400000"/>
          </a:ln>
        </p:spPr>
      </p:pic>
      <p:pic>
        <p:nvPicPr>
          <p:cNvPr id="402" name="DW_Dosage_darkSkin_v1_re-3-richtig_400px_FD.png" descr="DW_Dosage_darkSkin_v1_re-3-richtig_400px_F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767684" y="4450655"/>
            <a:ext cx="4594075" cy="7362006"/>
          </a:xfrm>
          <a:prstGeom prst="rect">
            <a:avLst/>
          </a:prstGeom>
          <a:ln w="12700">
            <a:miter lim="400000"/>
          </a:ln>
        </p:spPr>
      </p:pic>
      <p:sp>
        <p:nvSpPr>
          <p:cNvPr id="403" name="Rechteck"/>
          <p:cNvSpPr/>
          <p:nvPr/>
        </p:nvSpPr>
        <p:spPr>
          <a:xfrm>
            <a:off x="659087" y="10635563"/>
            <a:ext cx="7453818" cy="240227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54000" dist="52037" dir="5400000" rotWithShape="0">
              <a:srgbClr val="000000">
                <a:alpha val="1048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04" name="Rechteck"/>
          <p:cNvSpPr/>
          <p:nvPr/>
        </p:nvSpPr>
        <p:spPr>
          <a:xfrm>
            <a:off x="16271095" y="10635563"/>
            <a:ext cx="7453818" cy="240227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54000" dist="52037" dir="5400000" rotWithShape="0">
              <a:srgbClr val="000000">
                <a:alpha val="1048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05" name="Große Flächen sind nicht benetzt. Wenn möglich, wiederhole den ersten Schritt."/>
          <p:cNvSpPr txBox="1"/>
          <p:nvPr/>
        </p:nvSpPr>
        <p:spPr>
          <a:xfrm>
            <a:off x="1355163" y="11064193"/>
            <a:ext cx="6061665" cy="10928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110000"/>
              </a:lnSpc>
              <a:spcBef>
                <a:spcPts val="2000"/>
              </a:spcBef>
              <a:defRPr sz="3000" spc="29">
                <a:latin typeface="Calibri"/>
                <a:ea typeface="Calibri"/>
                <a:cs typeface="Calibri"/>
                <a:sym typeface="Calibri"/>
              </a:defRPr>
            </a:pPr>
            <a:r>
              <a:rPr b="1" dirty="0"/>
              <a:t>Viel </a:t>
            </a:r>
            <a:r>
              <a:rPr b="1" dirty="0" err="1"/>
              <a:t>zu</a:t>
            </a:r>
            <a:r>
              <a:rPr b="1" dirty="0"/>
              <a:t> </a:t>
            </a:r>
            <a:r>
              <a:rPr b="1" dirty="0" err="1"/>
              <a:t>wenig</a:t>
            </a:r>
            <a:r>
              <a:rPr b="1" dirty="0"/>
              <a:t> Mittel.</a:t>
            </a:r>
            <a:br>
              <a:rPr dirty="0"/>
            </a:br>
            <a:r>
              <a:rPr lang="de-DE" dirty="0"/>
              <a:t>Mach </a:t>
            </a:r>
            <a:r>
              <a:rPr dirty="0"/>
              <a:t>Schritt 1 </a:t>
            </a:r>
            <a:r>
              <a:rPr dirty="0" err="1"/>
              <a:t>noch</a:t>
            </a:r>
            <a:r>
              <a:rPr dirty="0"/>
              <a:t> mal.</a:t>
            </a:r>
          </a:p>
        </p:txBody>
      </p:sp>
      <p:sp>
        <p:nvSpPr>
          <p:cNvPr id="406" name="Die Dosiermenge war ausreichend. Sehr gut!"/>
          <p:cNvSpPr txBox="1"/>
          <p:nvPr/>
        </p:nvSpPr>
        <p:spPr>
          <a:xfrm>
            <a:off x="17126261" y="11064193"/>
            <a:ext cx="5743484" cy="1022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110000"/>
              </a:lnSpc>
              <a:spcBef>
                <a:spcPts val="2000"/>
              </a:spcBef>
              <a:defRPr sz="3000" spc="29"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Sehr gut! </a:t>
            </a:r>
            <a:br>
              <a:rPr b="1"/>
            </a:br>
            <a:r>
              <a:t>Das war genug Mittel.</a:t>
            </a:r>
          </a:p>
        </p:txBody>
      </p:sp>
      <p:sp>
        <p:nvSpPr>
          <p:cNvPr id="407" name="Die Dosiermenge war zu gering. Oder schau mal, ob beim Auftragen zu viel vertropft ist."/>
          <p:cNvSpPr txBox="1"/>
          <p:nvPr/>
        </p:nvSpPr>
        <p:spPr>
          <a:xfrm>
            <a:off x="9254954" y="11064193"/>
            <a:ext cx="5874092" cy="1545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110000"/>
              </a:lnSpc>
              <a:spcBef>
                <a:spcPts val="2000"/>
              </a:spcBef>
              <a:defRPr sz="3000" spc="29">
                <a:latin typeface="Calibri"/>
                <a:ea typeface="Calibri"/>
                <a:cs typeface="Calibri"/>
                <a:sym typeface="Calibri"/>
              </a:defRPr>
            </a:pPr>
            <a:r>
              <a:rPr b="1"/>
              <a:t>Zu wenig Mittel. </a:t>
            </a:r>
            <a:r>
              <a:t>Oder ist etwas runter-getropft?</a:t>
            </a:r>
          </a:p>
        </p:txBody>
      </p:sp>
      <p:pic>
        <p:nvPicPr>
          <p:cNvPr id="408" name="Bild" descr="Bil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73196" y="968823"/>
            <a:ext cx="2261172" cy="49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03 | TRAINING…"/>
          <p:cNvSpPr txBox="1"/>
          <p:nvPr/>
        </p:nvSpPr>
        <p:spPr>
          <a:xfrm>
            <a:off x="-2" y="508218"/>
            <a:ext cx="6349278" cy="85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2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03 | </a:t>
            </a:r>
            <a:r>
              <a:rPr spc="375">
                <a:solidFill>
                  <a:srgbClr val="000000"/>
                </a:solidFill>
              </a:rPr>
              <a:t>ÜBEN</a:t>
            </a:r>
            <a:endParaRPr spc="500"/>
          </a:p>
          <a:p>
            <a:pPr indent="571500">
              <a:lnSpc>
                <a:spcPct val="12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Schritt</a:t>
            </a:r>
          </a:p>
        </p:txBody>
      </p:sp>
      <p:sp>
        <p:nvSpPr>
          <p:cNvPr id="411" name="Rechteck"/>
          <p:cNvSpPr/>
          <p:nvPr/>
        </p:nvSpPr>
        <p:spPr>
          <a:xfrm>
            <a:off x="8634454" y="1756883"/>
            <a:ext cx="7115095" cy="51425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54000" dist="52037" dir="5400000" rotWithShape="0">
              <a:srgbClr val="000000">
                <a:alpha val="1048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12" name="Rechteck"/>
          <p:cNvSpPr/>
          <p:nvPr/>
        </p:nvSpPr>
        <p:spPr>
          <a:xfrm>
            <a:off x="16182956" y="1756883"/>
            <a:ext cx="7115096" cy="514252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54000" dist="52037" dir="5400000" rotWithShape="0">
              <a:srgbClr val="000000">
                <a:alpha val="1048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13" name="Rechteck"/>
          <p:cNvSpPr/>
          <p:nvPr/>
        </p:nvSpPr>
        <p:spPr>
          <a:xfrm>
            <a:off x="8634454" y="7339086"/>
            <a:ext cx="7115095" cy="514252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54000" dist="52037" dir="5400000" rotWithShape="0">
              <a:srgbClr val="000000">
                <a:alpha val="1048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14" name="Rechteck"/>
          <p:cNvSpPr/>
          <p:nvPr/>
        </p:nvSpPr>
        <p:spPr>
          <a:xfrm>
            <a:off x="16182956" y="7339086"/>
            <a:ext cx="7115096" cy="514252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54000" dist="52037" dir="5400000" rotWithShape="0">
              <a:srgbClr val="000000">
                <a:alpha val="1048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15" name="Rechteck"/>
          <p:cNvSpPr/>
          <p:nvPr/>
        </p:nvSpPr>
        <p:spPr>
          <a:xfrm>
            <a:off x="1085950" y="7339087"/>
            <a:ext cx="7115093" cy="514252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54000" dist="52037" dir="5400000" rotWithShape="0">
              <a:srgbClr val="000000">
                <a:alpha val="1048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416" name="Fingertips_01_v1_compressed.gif" descr="Fingertips_01_v1_compressed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374823" y="7537304"/>
            <a:ext cx="4445003" cy="4445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417" name="Finger_Backs_05_v1_compressed.gif" descr="Finger_Backs_05_v1_compressed.gif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1232056" y="1955100"/>
            <a:ext cx="4445003" cy="4445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18" name="Finger_Gaps_03_v1_compressed.gif" descr="Finger_Gaps_03_v1_compressed.gif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8885870" y="2082836"/>
            <a:ext cx="4317689" cy="431768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9" name="Thumbs_04_v1_compressed.gif" descr="Thumbs_04_v1_compressed.gif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1181256" y="7507830"/>
            <a:ext cx="4445003" cy="4445003"/>
          </a:xfrm>
          <a:prstGeom prst="rect">
            <a:avLst/>
          </a:prstGeom>
          <a:ln w="12700">
            <a:miter lim="400000"/>
          </a:ln>
        </p:spPr>
      </p:pic>
      <p:pic>
        <p:nvPicPr>
          <p:cNvPr id="420" name="Wrist_02_v1_compressed.gif" descr="Wrist_02_v1_compressed.gif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8730224" y="7687847"/>
            <a:ext cx="4445003" cy="44450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1" name="Screenshots_DW1_Daumen_v1_300px_FD.jpg" descr="Screenshots_DW1_Daumen_v1_300px_FD.jpg"/>
          <p:cNvPicPr>
            <a:picLocks noChangeAspect="1"/>
          </p:cNvPicPr>
          <p:nvPr/>
        </p:nvPicPr>
        <p:blipFill>
          <a:blip r:embed="rId7"/>
          <a:srcRect t="18" b="18"/>
          <a:stretch>
            <a:fillRect/>
          </a:stretch>
        </p:blipFill>
        <p:spPr>
          <a:xfrm>
            <a:off x="8842452" y="7537621"/>
            <a:ext cx="2815482" cy="4943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422" name="Screenshots_DW1_Finger_v1_300px_FD.jpg" descr="Screenshots_DW1_Finger_v1_300px_FD.jpg"/>
          <p:cNvPicPr>
            <a:picLocks noChangeAspect="1"/>
          </p:cNvPicPr>
          <p:nvPr/>
        </p:nvPicPr>
        <p:blipFill>
          <a:blip r:embed="rId8"/>
          <a:srcRect t="18" b="18"/>
          <a:stretch>
            <a:fillRect/>
          </a:stretch>
        </p:blipFill>
        <p:spPr>
          <a:xfrm>
            <a:off x="8842452" y="1955417"/>
            <a:ext cx="2815482" cy="494398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3" name="Screenshots_DW1_Fingerspitzen_v1_300px_FD.jpg" descr="Screenshots_DW1_Fingerspitzen_v1_300px_FD.jpg"/>
          <p:cNvPicPr>
            <a:picLocks noChangeAspect="1"/>
          </p:cNvPicPr>
          <p:nvPr/>
        </p:nvPicPr>
        <p:blipFill>
          <a:blip r:embed="rId9"/>
          <a:srcRect t="18" b="18"/>
          <a:stretch>
            <a:fillRect/>
          </a:stretch>
        </p:blipFill>
        <p:spPr>
          <a:xfrm>
            <a:off x="1263750" y="7537621"/>
            <a:ext cx="2815482" cy="4943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424" name="Screenshots_DW1_Handgelenk_v1_300px_FD.jpg" descr="Screenshots_DW1_Handgelenk_v1_300px_FD.jpg"/>
          <p:cNvPicPr>
            <a:picLocks noChangeAspect="1"/>
          </p:cNvPicPr>
          <p:nvPr/>
        </p:nvPicPr>
        <p:blipFill>
          <a:blip r:embed="rId10"/>
          <a:srcRect t="18" b="18"/>
          <a:stretch>
            <a:fillRect/>
          </a:stretch>
        </p:blipFill>
        <p:spPr>
          <a:xfrm>
            <a:off x="16389770" y="7537621"/>
            <a:ext cx="2815482" cy="4943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Screenshots_DW1_Zwischenraeume_v1_300px_FD.jpg" descr="Screenshots_DW1_Zwischenraeume_v1_300px_FD.jpg"/>
          <p:cNvPicPr>
            <a:picLocks noChangeAspect="1"/>
          </p:cNvPicPr>
          <p:nvPr/>
        </p:nvPicPr>
        <p:blipFill>
          <a:blip r:embed="rId11"/>
          <a:srcRect t="18" b="18"/>
          <a:stretch>
            <a:fillRect/>
          </a:stretch>
        </p:blipFill>
        <p:spPr>
          <a:xfrm>
            <a:off x="16389770" y="1955417"/>
            <a:ext cx="2815482" cy="4943986"/>
          </a:xfrm>
          <a:prstGeom prst="rect">
            <a:avLst/>
          </a:prstGeom>
          <a:ln w="12700">
            <a:miter lim="400000"/>
          </a:ln>
        </p:spPr>
      </p:pic>
      <p:sp>
        <p:nvSpPr>
          <p:cNvPr id="426" name="Benetzung Prüfen…"/>
          <p:cNvSpPr txBox="1"/>
          <p:nvPr/>
        </p:nvSpPr>
        <p:spPr>
          <a:xfrm>
            <a:off x="1292759" y="2690354"/>
            <a:ext cx="6701474" cy="3473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1F00EB"/>
                </a:solidFill>
              </a:rPr>
              <a:t>Prüfen:</a:t>
            </a:r>
            <a:r>
              <a:t> Lücken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 b="1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Wo ist keine Farbe?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Dort hast du nicht eingerieben. </a:t>
            </a:r>
            <a:br/>
            <a:r>
              <a:t>Diese Hand-Griffe helfen dir.</a:t>
            </a:r>
          </a:p>
        </p:txBody>
      </p:sp>
      <p:pic>
        <p:nvPicPr>
          <p:cNvPr id="427" name="Bild" descr="Bild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73196" y="968823"/>
            <a:ext cx="2261172" cy="49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03 | TRAINING…"/>
          <p:cNvSpPr txBox="1"/>
          <p:nvPr/>
        </p:nvSpPr>
        <p:spPr>
          <a:xfrm>
            <a:off x="-2" y="508218"/>
            <a:ext cx="6349278" cy="85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2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03 | </a:t>
            </a:r>
            <a:r>
              <a:rPr spc="375">
                <a:solidFill>
                  <a:srgbClr val="000000"/>
                </a:solidFill>
              </a:rPr>
              <a:t>ÜBEN</a:t>
            </a:r>
            <a:endParaRPr spc="500"/>
          </a:p>
          <a:p>
            <a:pPr indent="571500">
              <a:lnSpc>
                <a:spcPct val="12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Schritt</a:t>
            </a:r>
          </a:p>
        </p:txBody>
      </p:sp>
      <p:sp>
        <p:nvSpPr>
          <p:cNvPr id="430" name="Rechteck"/>
          <p:cNvSpPr/>
          <p:nvPr/>
        </p:nvSpPr>
        <p:spPr>
          <a:xfrm>
            <a:off x="-1" y="7620000"/>
            <a:ext cx="24384001" cy="60960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CBD2F0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8479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431" name="DCW_Instructions_v2_STEP-3-1_1400px_FD.png" descr="DCW_Instructions_v2_STEP-3-1_1400px_FD.png"/>
          <p:cNvPicPr>
            <a:picLocks noChangeAspect="1"/>
          </p:cNvPicPr>
          <p:nvPr/>
        </p:nvPicPr>
        <p:blipFill>
          <a:blip r:embed="rId2"/>
          <a:srcRect l="26940" r="26940" b="22922"/>
          <a:stretch>
            <a:fillRect/>
          </a:stretch>
        </p:blipFill>
        <p:spPr>
          <a:xfrm>
            <a:off x="6720919" y="4916843"/>
            <a:ext cx="5281309" cy="8826362"/>
          </a:xfrm>
          <a:prstGeom prst="rect">
            <a:avLst/>
          </a:prstGeom>
          <a:ln w="12700">
            <a:miter lim="400000"/>
          </a:ln>
        </p:spPr>
      </p:pic>
      <p:sp>
        <p:nvSpPr>
          <p:cNvPr id="432" name="NIMM DEN ENTFÄRBER…"/>
          <p:cNvSpPr txBox="1"/>
          <p:nvPr/>
        </p:nvSpPr>
        <p:spPr>
          <a:xfrm>
            <a:off x="1532036" y="2918099"/>
            <a:ext cx="5796296" cy="1157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defRPr sz="2800" b="1" spc="419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NIMM DEN ENTFÄRBER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… und mach ihn auf.</a:t>
            </a:r>
          </a:p>
        </p:txBody>
      </p:sp>
      <p:sp>
        <p:nvSpPr>
          <p:cNvPr id="433" name="DOSIEREN UND EINREIBEN…"/>
          <p:cNvSpPr txBox="1"/>
          <p:nvPr/>
        </p:nvSpPr>
        <p:spPr>
          <a:xfrm>
            <a:off x="8815784" y="2918099"/>
            <a:ext cx="6752434" cy="2229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defRPr sz="2800" b="1" spc="419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HAND FÜLLEN UND EINREIBEN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Mach deine Hand-Mulde voll mit dem Entfärber. Reibe ein. Wo du reibst, geht die Farbe weg.</a:t>
            </a:r>
          </a:p>
        </p:txBody>
      </p:sp>
      <p:sp>
        <p:nvSpPr>
          <p:cNvPr id="434" name="Training mit Entfärber"/>
          <p:cNvSpPr txBox="1"/>
          <p:nvPr/>
        </p:nvSpPr>
        <p:spPr>
          <a:xfrm>
            <a:off x="4710710" y="1397000"/>
            <a:ext cx="14962580" cy="860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algn="ctr">
              <a:lnSpc>
                <a:spcPct val="90000"/>
              </a:lnSpc>
              <a:spcBef>
                <a:spcPts val="300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Üben mit dem Entfärber</a:t>
            </a:r>
          </a:p>
        </p:txBody>
      </p:sp>
      <p:sp>
        <p:nvSpPr>
          <p:cNvPr id="435" name="TECHNIK OPTIMIEREN…"/>
          <p:cNvSpPr txBox="1"/>
          <p:nvPr/>
        </p:nvSpPr>
        <p:spPr>
          <a:xfrm>
            <a:off x="16714590" y="2932814"/>
            <a:ext cx="6887090" cy="1693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defRPr sz="2800" b="1" spc="419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GENAU HINSCHAUEN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Mit welchen Hand-Griffen geht die Farbe am schnellsten weg?</a:t>
            </a:r>
          </a:p>
        </p:txBody>
      </p:sp>
      <p:pic>
        <p:nvPicPr>
          <p:cNvPr id="436" name="DCW_Instructions_v2_STEP-3-2_01_1400px_FD.png" descr="DCW_Instructions_v2_STEP-3-2_01_1400px_FD.png"/>
          <p:cNvPicPr>
            <a:picLocks noChangeAspect="1"/>
          </p:cNvPicPr>
          <p:nvPr/>
        </p:nvPicPr>
        <p:blipFill>
          <a:blip r:embed="rId3"/>
          <a:srcRect t="837" b="13304"/>
          <a:stretch>
            <a:fillRect/>
          </a:stretch>
        </p:blipFill>
        <p:spPr>
          <a:xfrm>
            <a:off x="7987813" y="4224296"/>
            <a:ext cx="11086680" cy="9518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437" name="DCW_Instructions_v2_STEP-3-2_03_1400px_FD.png" descr="DCW_Instructions_v2_STEP-3-2_03_1400px_FD.png"/>
          <p:cNvPicPr>
            <a:picLocks noChangeAspect="1"/>
          </p:cNvPicPr>
          <p:nvPr/>
        </p:nvPicPr>
        <p:blipFill>
          <a:blip r:embed="rId4"/>
          <a:srcRect l="819" r="819"/>
          <a:stretch>
            <a:fillRect/>
          </a:stretch>
        </p:blipFill>
        <p:spPr>
          <a:xfrm rot="18289435">
            <a:off x="14151693" y="2351599"/>
            <a:ext cx="11401759" cy="11591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438" name="DCW_Shake&amp;Open_DC2_v1_500px_FD.png" descr="DCW_Shake&amp;Open_DC2_v1_500px_F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9957" y="6779045"/>
            <a:ext cx="6035279" cy="6035279"/>
          </a:xfrm>
          <a:prstGeom prst="rect">
            <a:avLst/>
          </a:prstGeom>
          <a:ln w="12700">
            <a:miter lim="400000"/>
          </a:ln>
        </p:spPr>
      </p:pic>
      <p:pic>
        <p:nvPicPr>
          <p:cNvPr id="439" name="Bild" descr="Bild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3196" y="968823"/>
            <a:ext cx="2261172" cy="49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Rechteck"/>
          <p:cNvSpPr/>
          <p:nvPr/>
        </p:nvSpPr>
        <p:spPr>
          <a:xfrm>
            <a:off x="10194373" y="2035588"/>
            <a:ext cx="13139682" cy="1062508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blurRad="254000" dist="52037" dir="5400000" rotWithShape="0">
              <a:srgbClr val="000000">
                <a:alpha val="1048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442" name="Disinfection_Order_cyan_compressed.gif" descr="Disinfection_Order_cyan_compressed.gif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665678" y="7159883"/>
            <a:ext cx="4612733" cy="5431121"/>
          </a:xfrm>
          <a:prstGeom prst="rect">
            <a:avLst/>
          </a:prstGeom>
          <a:ln w="12700">
            <a:miter lim="400000"/>
          </a:ln>
        </p:spPr>
      </p:pic>
      <p:sp>
        <p:nvSpPr>
          <p:cNvPr id="443" name="Benetzung und Reihenfolge Prüfen…"/>
          <p:cNvSpPr txBox="1"/>
          <p:nvPr/>
        </p:nvSpPr>
        <p:spPr>
          <a:xfrm>
            <a:off x="909744" y="2489412"/>
            <a:ext cx="8124602" cy="43252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defRPr sz="6000" b="1">
                <a:latin typeface="Calibri"/>
                <a:ea typeface="Calibri"/>
                <a:cs typeface="Calibri"/>
                <a:sym typeface="Calibri"/>
              </a:defRPr>
            </a:pPr>
            <a:r>
              <a:rPr>
                <a:solidFill>
                  <a:srgbClr val="1F00EB"/>
                </a:solidFill>
              </a:rPr>
              <a:t>Prüfen:</a:t>
            </a:r>
            <a:r>
              <a:t> Lücken </a:t>
            </a:r>
            <a:br/>
            <a:r>
              <a:t>und Reihenfolge</a:t>
            </a:r>
            <a:endParaRPr>
              <a:solidFill>
                <a:srgbClr val="C72F7C"/>
              </a:solidFill>
            </a:endParaRP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 b="1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Ist noch Farbe an deinen Händen?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Dort hast du nicht genug eingerieben. Fang beim nächsten Mal mit Fingerspitzen und Daumen an.</a:t>
            </a:r>
          </a:p>
        </p:txBody>
      </p:sp>
      <p:sp>
        <p:nvSpPr>
          <p:cNvPr id="444" name="03 | TRAINING…"/>
          <p:cNvSpPr txBox="1"/>
          <p:nvPr/>
        </p:nvSpPr>
        <p:spPr>
          <a:xfrm>
            <a:off x="-2" y="508218"/>
            <a:ext cx="5335085" cy="8569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2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03 | </a:t>
            </a:r>
            <a:r>
              <a:rPr spc="375">
                <a:solidFill>
                  <a:srgbClr val="000000"/>
                </a:solidFill>
              </a:rPr>
              <a:t>ÜBEN</a:t>
            </a:r>
            <a:endParaRPr spc="500"/>
          </a:p>
          <a:p>
            <a:pPr indent="571500">
              <a:lnSpc>
                <a:spcPct val="120000"/>
              </a:lnSpc>
              <a:spcBef>
                <a:spcPts val="0"/>
              </a:spcBef>
              <a:defRPr sz="3000">
                <a:latin typeface="Calibri"/>
                <a:ea typeface="Calibri"/>
                <a:cs typeface="Calibri"/>
                <a:sym typeface="Calibri"/>
              </a:defRPr>
            </a:pPr>
            <a:r>
              <a:t>Schritt</a:t>
            </a:r>
          </a:p>
        </p:txBody>
      </p:sp>
      <p:grpSp>
        <p:nvGrpSpPr>
          <p:cNvPr id="447" name="Gruppieren"/>
          <p:cNvGrpSpPr/>
          <p:nvPr/>
        </p:nvGrpSpPr>
        <p:grpSpPr>
          <a:xfrm>
            <a:off x="11524788" y="3714316"/>
            <a:ext cx="10437598" cy="8946342"/>
            <a:chOff x="0" y="0"/>
            <a:chExt cx="10437596" cy="8946340"/>
          </a:xfrm>
        </p:grpSpPr>
        <p:pic>
          <p:nvPicPr>
            <p:cNvPr id="445" name="Screenshots_DW2_Handflaeche_v1_700px_FD.jpg" descr="Screenshots_DW2_Handflaeche_v1_700px_FD.jpg"/>
            <p:cNvPicPr>
              <a:picLocks noChangeAspect="1"/>
            </p:cNvPicPr>
            <p:nvPr/>
          </p:nvPicPr>
          <p:blipFill>
            <a:blip r:embed="rId3"/>
            <a:srcRect t="20" b="20"/>
            <a:stretch>
              <a:fillRect/>
            </a:stretch>
          </p:blipFill>
          <p:spPr>
            <a:xfrm>
              <a:off x="5339966" y="0"/>
              <a:ext cx="5097631" cy="89463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46" name="Screenshots_DW2_Handruecken_v1_700px_FD.jpg" descr="Screenshots_DW2_Handruecken_v1_700px_FD.jpg"/>
            <p:cNvPicPr>
              <a:picLocks noChangeAspect="1"/>
            </p:cNvPicPr>
            <p:nvPr/>
          </p:nvPicPr>
          <p:blipFill>
            <a:blip r:embed="rId4"/>
            <a:srcRect t="20" b="20"/>
            <a:stretch>
              <a:fillRect/>
            </a:stretch>
          </p:blipFill>
          <p:spPr>
            <a:xfrm>
              <a:off x="0" y="0"/>
              <a:ext cx="5097630" cy="894634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448" name="Bild" descr="Bil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3196" y="968823"/>
            <a:ext cx="2261172" cy="49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" name="DCW_Handwanshing_v1_1200px_FD.jpg" descr="DCW_Handwanshing_v1_1200px_FD.jpg"/>
          <p:cNvPicPr>
            <a:picLocks noChangeAspect="1"/>
          </p:cNvPicPr>
          <p:nvPr/>
        </p:nvPicPr>
        <p:blipFill>
          <a:blip r:embed="rId2"/>
          <a:srcRect l="450" r="3812"/>
          <a:stretch>
            <a:fillRect/>
          </a:stretch>
        </p:blipFill>
        <p:spPr>
          <a:xfrm>
            <a:off x="11394678" y="2578893"/>
            <a:ext cx="12989471" cy="11136966"/>
          </a:xfrm>
          <a:prstGeom prst="rect">
            <a:avLst/>
          </a:prstGeom>
          <a:ln w="12700">
            <a:miter lim="400000"/>
          </a:ln>
        </p:spPr>
      </p:pic>
      <p:sp>
        <p:nvSpPr>
          <p:cNvPr id="451" name="ODER"/>
          <p:cNvSpPr txBox="1"/>
          <p:nvPr/>
        </p:nvSpPr>
        <p:spPr>
          <a:xfrm>
            <a:off x="11069232" y="3741620"/>
            <a:ext cx="2245539" cy="611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spcBef>
                <a:spcPts val="0"/>
              </a:spcBef>
              <a:defRPr sz="4000" b="1" spc="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ODER</a:t>
            </a:r>
          </a:p>
        </p:txBody>
      </p:sp>
      <p:sp>
        <p:nvSpPr>
          <p:cNvPr id="452" name="TRAINING BEENDEN…"/>
          <p:cNvSpPr txBox="1"/>
          <p:nvPr/>
        </p:nvSpPr>
        <p:spPr>
          <a:xfrm>
            <a:off x="14819053" y="2932814"/>
            <a:ext cx="6645038" cy="2229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defRPr sz="2800" b="1" spc="419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FERTIG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Wasche jetzt deine Hände. Dann geht die restliche Farbe weg.</a:t>
            </a:r>
          </a:p>
        </p:txBody>
      </p:sp>
      <p:sp>
        <p:nvSpPr>
          <p:cNvPr id="453" name="TRAINING WIEDERHOLEN…"/>
          <p:cNvSpPr txBox="1"/>
          <p:nvPr/>
        </p:nvSpPr>
        <p:spPr>
          <a:xfrm>
            <a:off x="1458001" y="2932814"/>
            <a:ext cx="8513314" cy="2765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defRPr sz="2800" b="1" spc="419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NOCH MAL ÜBEN</a:t>
            </a:r>
          </a:p>
          <a:p>
            <a:pPr algn="ctr">
              <a:lnSpc>
                <a:spcPct val="110000"/>
              </a:lnSpc>
              <a:spcBef>
                <a:spcPts val="20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Hast du große Fehler gemacht? </a:t>
            </a:r>
            <a:br/>
            <a:r>
              <a:t>Dann übe gleich noch mal. Wasche vorher deine Hände. Dann siehst du den Färber wieder gut.</a:t>
            </a:r>
          </a:p>
        </p:txBody>
      </p:sp>
      <p:sp>
        <p:nvSpPr>
          <p:cNvPr id="454" name="03 | TRAINING…"/>
          <p:cNvSpPr txBox="1"/>
          <p:nvPr/>
        </p:nvSpPr>
        <p:spPr>
          <a:xfrm>
            <a:off x="-2" y="508218"/>
            <a:ext cx="6374678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571500">
              <a:lnSpc>
                <a:spcPct val="120000"/>
              </a:lnSpc>
              <a:spcBef>
                <a:spcPts val="0"/>
              </a:spcBef>
              <a:defRPr sz="2500" b="1" cap="all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03 | </a:t>
            </a:r>
            <a:r>
              <a:rPr spc="375" dirty="0">
                <a:solidFill>
                  <a:srgbClr val="000000"/>
                </a:solidFill>
              </a:rPr>
              <a:t>ÜBEN</a:t>
            </a:r>
            <a:endParaRPr spc="500" dirty="0"/>
          </a:p>
        </p:txBody>
      </p:sp>
      <p:pic>
        <p:nvPicPr>
          <p:cNvPr id="455" name="pasted-image.pdf" descr="pasted-imag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031" y="7038485"/>
            <a:ext cx="3877255" cy="31120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Rechteck"/>
          <p:cNvSpPr/>
          <p:nvPr/>
        </p:nvSpPr>
        <p:spPr>
          <a:xfrm>
            <a:off x="0" y="7823200"/>
            <a:ext cx="24384001" cy="5892800"/>
          </a:xfrm>
          <a:prstGeom prst="rect">
            <a:avLst/>
          </a:prstGeom>
          <a:gradFill>
            <a:gsLst>
              <a:gs pos="0">
                <a:srgbClr val="CDD4F0"/>
              </a:gs>
              <a:gs pos="100000">
                <a:srgbClr val="FFFFFF"/>
              </a:gs>
            </a:gsLst>
            <a:lin ang="54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8479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458" name="Hygieneteam"/>
          <p:cNvSpPr txBox="1"/>
          <p:nvPr/>
        </p:nvSpPr>
        <p:spPr>
          <a:xfrm>
            <a:off x="1359320" y="9263684"/>
            <a:ext cx="8889074" cy="4549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90000"/>
              </a:lnSpc>
              <a:spcBef>
                <a:spcPts val="3000"/>
              </a:spcBef>
              <a:defRPr sz="2800" b="1" cap="all" spc="419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Hygieneteam</a:t>
            </a:r>
          </a:p>
        </p:txBody>
      </p:sp>
      <p:sp>
        <p:nvSpPr>
          <p:cNvPr id="459" name="Name Ansprechperson…"/>
          <p:cNvSpPr txBox="1"/>
          <p:nvPr/>
        </p:nvSpPr>
        <p:spPr>
          <a:xfrm>
            <a:off x="1359320" y="10030200"/>
            <a:ext cx="8889073" cy="2501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defRPr sz="4000">
                <a:latin typeface="Calibri"/>
                <a:ea typeface="Calibri"/>
                <a:cs typeface="Calibri"/>
                <a:sym typeface="Calibri"/>
              </a:defRPr>
            </a:pPr>
            <a:r>
              <a:t>Name Ansprechperson</a:t>
            </a:r>
          </a:p>
          <a:p>
            <a:pPr>
              <a:lnSpc>
                <a:spcPct val="110000"/>
              </a:lnSpc>
              <a:spcBef>
                <a:spcPts val="0"/>
              </a:spcBef>
              <a:defRPr sz="2800" b="1">
                <a:solidFill>
                  <a:srgbClr val="5E5E5E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Fachabteilung</a:t>
            </a:r>
          </a:p>
          <a:p>
            <a:pPr indent="635000">
              <a:lnSpc>
                <a:spcPct val="110000"/>
              </a:lnSpc>
              <a:spcBef>
                <a:spcPts val="250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t>01234 – 5678 9</a:t>
            </a:r>
          </a:p>
          <a:p>
            <a:pPr indent="635000">
              <a:lnSpc>
                <a:spcPct val="110000"/>
              </a:lnSpc>
              <a:spcBef>
                <a:spcPts val="0"/>
              </a:spcBef>
              <a:defRPr sz="3200">
                <a:latin typeface="Calibri"/>
                <a:ea typeface="Calibri"/>
                <a:cs typeface="Calibri"/>
                <a:sym typeface="Calibri"/>
              </a:defRPr>
            </a:pP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2"/>
              </a:rPr>
              <a:t>e-mail@adresse.de</a:t>
            </a:r>
          </a:p>
        </p:txBody>
      </p:sp>
      <p:grpSp>
        <p:nvGrpSpPr>
          <p:cNvPr id="462" name="Gruppieren"/>
          <p:cNvGrpSpPr/>
          <p:nvPr/>
        </p:nvGrpSpPr>
        <p:grpSpPr>
          <a:xfrm>
            <a:off x="1406985" y="11500816"/>
            <a:ext cx="415156" cy="922620"/>
            <a:chOff x="0" y="0"/>
            <a:chExt cx="415155" cy="922618"/>
          </a:xfrm>
        </p:grpSpPr>
        <p:pic>
          <p:nvPicPr>
            <p:cNvPr id="460" name="Bild" descr="Bild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640776"/>
              <a:ext cx="415156" cy="2818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61" name="Bild" descr="Bild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51" y="0"/>
              <a:ext cx="405053" cy="4032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63" name="Vielen Dank und bleibt gesund!"/>
          <p:cNvSpPr txBox="1">
            <a:spLocks noGrp="1"/>
          </p:cNvSpPr>
          <p:nvPr>
            <p:ph type="title" idx="4294967295"/>
          </p:nvPr>
        </p:nvSpPr>
        <p:spPr>
          <a:xfrm>
            <a:off x="11352524" y="2332332"/>
            <a:ext cx="11482674" cy="4291570"/>
          </a:xfrm>
          <a:prstGeom prst="rect">
            <a:avLst/>
          </a:prstGeom>
        </p:spPr>
        <p:txBody>
          <a:bodyPr lIns="0" tIns="0" rIns="0" bIns="0"/>
          <a:lstStyle/>
          <a:p>
            <a:pPr algn="l">
              <a:lnSpc>
                <a:spcPct val="80000"/>
              </a:lnSpc>
              <a:defRPr sz="10000" b="1">
                <a:solidFill>
                  <a:srgbClr val="1F00EB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Vielen Dank </a:t>
            </a:r>
            <a:r>
              <a:rPr>
                <a:solidFill>
                  <a:srgbClr val="000000"/>
                </a:solidFill>
              </a:rPr>
              <a:t>und bleibt gesund</a:t>
            </a:r>
            <a:r>
              <a:t>!</a:t>
            </a:r>
          </a:p>
        </p:txBody>
      </p:sp>
      <p:pic>
        <p:nvPicPr>
          <p:cNvPr id="464" name="Walking-Hand_Smile_1200px.png" descr="Walking-Hand_Smile_1200px.png"/>
          <p:cNvPicPr>
            <a:picLocks noChangeAspect="1"/>
          </p:cNvPicPr>
          <p:nvPr/>
        </p:nvPicPr>
        <p:blipFill>
          <a:blip r:embed="rId5"/>
          <a:srcRect l="18865"/>
          <a:stretch>
            <a:fillRect/>
          </a:stretch>
        </p:blipFill>
        <p:spPr>
          <a:xfrm>
            <a:off x="0" y="1517823"/>
            <a:ext cx="11590924" cy="75358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1081</Words>
  <Application>Microsoft Macintosh PowerPoint</Application>
  <PresentationFormat>Benutzerdefiniert</PresentationFormat>
  <Paragraphs>173</Paragraphs>
  <Slides>21</Slides>
  <Notes>1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5" baseType="lpstr">
      <vt:lpstr>Helvetica Neue</vt:lpstr>
      <vt:lpstr>Helvetica Neue Light</vt:lpstr>
      <vt:lpstr>Helvetica Neue Medium</vt:lpstr>
      <vt:lpstr>White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Vielen Dank und bleibt gesund!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Robert Hellmundt</cp:lastModifiedBy>
  <cp:revision>1</cp:revision>
  <dcterms:modified xsi:type="dcterms:W3CDTF">2026-10-06T13:01:38Z</dcterms:modified>
</cp:coreProperties>
</file>